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1"/>
  </p:sldMasterIdLst>
  <p:notesMasterIdLst>
    <p:notesMasterId r:id="rId38"/>
  </p:notesMasterIdLst>
  <p:sldIdLst>
    <p:sldId id="256" r:id="rId2"/>
    <p:sldId id="257" r:id="rId3"/>
    <p:sldId id="273" r:id="rId4"/>
    <p:sldId id="274" r:id="rId5"/>
    <p:sldId id="262" r:id="rId6"/>
    <p:sldId id="258" r:id="rId7"/>
    <p:sldId id="259" r:id="rId8"/>
    <p:sldId id="260" r:id="rId9"/>
    <p:sldId id="261" r:id="rId10"/>
    <p:sldId id="278" r:id="rId11"/>
    <p:sldId id="293" r:id="rId12"/>
    <p:sldId id="286" r:id="rId13"/>
    <p:sldId id="287" r:id="rId14"/>
    <p:sldId id="279" r:id="rId15"/>
    <p:sldId id="294" r:id="rId16"/>
    <p:sldId id="263" r:id="rId17"/>
    <p:sldId id="264" r:id="rId18"/>
    <p:sldId id="265" r:id="rId19"/>
    <p:sldId id="281" r:id="rId20"/>
    <p:sldId id="282" r:id="rId21"/>
    <p:sldId id="266" r:id="rId22"/>
    <p:sldId id="283" r:id="rId23"/>
    <p:sldId id="285" r:id="rId24"/>
    <p:sldId id="267" r:id="rId25"/>
    <p:sldId id="292" r:id="rId26"/>
    <p:sldId id="290" r:id="rId27"/>
    <p:sldId id="288" r:id="rId28"/>
    <p:sldId id="289" r:id="rId29"/>
    <p:sldId id="268" r:id="rId30"/>
    <p:sldId id="269" r:id="rId31"/>
    <p:sldId id="270" r:id="rId32"/>
    <p:sldId id="271" r:id="rId33"/>
    <p:sldId id="272" r:id="rId34"/>
    <p:sldId id="275" r:id="rId35"/>
    <p:sldId id="291" r:id="rId36"/>
    <p:sldId id="29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FF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Orta Stil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58354" autoAdjust="0"/>
  </p:normalViewPr>
  <p:slideViewPr>
    <p:cSldViewPr snapToGrid="0">
      <p:cViewPr varScale="1">
        <p:scale>
          <a:sx n="64" d="100"/>
          <a:sy n="64" d="100"/>
        </p:scale>
        <p:origin x="236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59E9B-0048-4E72-8C90-047FBECCD4AB}" type="datetimeFigureOut">
              <a:rPr lang="tr-TR" smtClean="0"/>
              <a:t>4.03.2023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36383-9EFD-47E1-BBE1-2A335A60D13E}" type="slidenum">
              <a:rPr lang="tr-TR" smtClean="0"/>
              <a:t>‹#›</a:t>
            </a:fld>
            <a:endParaRPr lang="tr-TR"/>
          </a:p>
        </p:txBody>
      </p:sp>
    </p:spTree>
    <p:extLst>
      <p:ext uri="{BB962C8B-B14F-4D97-AF65-F5344CB8AC3E}">
        <p14:creationId xmlns:p14="http://schemas.microsoft.com/office/powerpoint/2010/main" val="562314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1D836383-9EFD-47E1-BBE1-2A335A60D13E}" type="slidenum">
              <a:rPr lang="tr-TR" smtClean="0"/>
              <a:t>1</a:t>
            </a:fld>
            <a:endParaRPr lang="tr-TR"/>
          </a:p>
        </p:txBody>
      </p:sp>
    </p:spTree>
    <p:extLst>
      <p:ext uri="{BB962C8B-B14F-4D97-AF65-F5344CB8AC3E}">
        <p14:creationId xmlns:p14="http://schemas.microsoft.com/office/powerpoint/2010/main" val="3181834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1D836383-9EFD-47E1-BBE1-2A335A60D13E}" type="slidenum">
              <a:rPr lang="tr-TR" smtClean="0"/>
              <a:t>29</a:t>
            </a:fld>
            <a:endParaRPr lang="tr-TR"/>
          </a:p>
        </p:txBody>
      </p:sp>
    </p:spTree>
    <p:extLst>
      <p:ext uri="{BB962C8B-B14F-4D97-AF65-F5344CB8AC3E}">
        <p14:creationId xmlns:p14="http://schemas.microsoft.com/office/powerpoint/2010/main" val="3351598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1D836383-9EFD-47E1-BBE1-2A335A60D13E}" type="slidenum">
              <a:rPr lang="tr-TR" smtClean="0"/>
              <a:t>6</a:t>
            </a:fld>
            <a:endParaRPr lang="tr-TR"/>
          </a:p>
        </p:txBody>
      </p:sp>
    </p:spTree>
    <p:extLst>
      <p:ext uri="{BB962C8B-B14F-4D97-AF65-F5344CB8AC3E}">
        <p14:creationId xmlns:p14="http://schemas.microsoft.com/office/powerpoint/2010/main" val="394744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Married</a:t>
            </a:r>
            <a:r>
              <a:rPr lang="tr-TR" dirty="0"/>
              <a:t>-civ </a:t>
            </a:r>
            <a:r>
              <a:rPr lang="tr-TR" dirty="0" err="1"/>
              <a:t>spouse’da</a:t>
            </a:r>
            <a:r>
              <a:rPr lang="tr-TR" dirty="0"/>
              <a:t> 50.000 altı, 50.000 üstünün yarısı</a:t>
            </a:r>
          </a:p>
        </p:txBody>
      </p:sp>
      <p:sp>
        <p:nvSpPr>
          <p:cNvPr id="4" name="Slayt Numarası Yer Tutucusu 3"/>
          <p:cNvSpPr>
            <a:spLocks noGrp="1"/>
          </p:cNvSpPr>
          <p:nvPr>
            <p:ph type="sldNum" sz="quarter" idx="5"/>
          </p:nvPr>
        </p:nvSpPr>
        <p:spPr/>
        <p:txBody>
          <a:bodyPr/>
          <a:lstStyle/>
          <a:p>
            <a:fld id="{1D836383-9EFD-47E1-BBE1-2A335A60D13E}" type="slidenum">
              <a:rPr lang="tr-TR" smtClean="0"/>
              <a:t>11</a:t>
            </a:fld>
            <a:endParaRPr lang="tr-TR"/>
          </a:p>
        </p:txBody>
      </p:sp>
    </p:spTree>
    <p:extLst>
      <p:ext uri="{BB962C8B-B14F-4D97-AF65-F5344CB8AC3E}">
        <p14:creationId xmlns:p14="http://schemas.microsoft.com/office/powerpoint/2010/main" val="295048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effectLst/>
                <a:latin typeface="-apple-system"/>
              </a:rPr>
              <a:t>A dataset may sometimes contain at least one feature whose values tend to lie near a single number,</a:t>
            </a:r>
            <a:r>
              <a:rPr lang="tr-TR" b="0" i="0" dirty="0">
                <a:effectLst/>
                <a:latin typeface="-apple-system"/>
              </a:rPr>
              <a:t> </a:t>
            </a:r>
            <a:r>
              <a:rPr lang="en-US" b="0" i="0" dirty="0">
                <a:effectLst/>
                <a:latin typeface="-apple-system"/>
              </a:rPr>
              <a:t>but will also have a non-trivial number of vastly larger or smaller values than that single number. Algorithms can be sensitive to such distributions of values and can underperform if the range is not properly normalized. With the census dataset two features fit this description: '</a:t>
            </a:r>
            <a:r>
              <a:rPr lang="en-US" dirty="0"/>
              <a:t>capital-gain'</a:t>
            </a:r>
            <a:r>
              <a:rPr lang="en-US" b="0" i="0" dirty="0">
                <a:effectLst/>
                <a:latin typeface="-apple-system"/>
              </a:rPr>
              <a:t> and </a:t>
            </a:r>
            <a:r>
              <a:rPr lang="en-US" dirty="0"/>
              <a:t>'capital-loss'</a:t>
            </a:r>
            <a:r>
              <a:rPr lang="en-US" b="0" i="0" dirty="0">
                <a:effectLst/>
                <a:latin typeface="-apple-system"/>
              </a:rPr>
              <a:t>.</a:t>
            </a:r>
            <a:endParaRPr lang="tr-TR" dirty="0"/>
          </a:p>
        </p:txBody>
      </p:sp>
      <p:sp>
        <p:nvSpPr>
          <p:cNvPr id="4" name="Slayt Numarası Yer Tutucusu 3"/>
          <p:cNvSpPr>
            <a:spLocks noGrp="1"/>
          </p:cNvSpPr>
          <p:nvPr>
            <p:ph type="sldNum" sz="quarter" idx="5"/>
          </p:nvPr>
        </p:nvSpPr>
        <p:spPr/>
        <p:txBody>
          <a:bodyPr/>
          <a:lstStyle/>
          <a:p>
            <a:fld id="{1D836383-9EFD-47E1-BBE1-2A335A60D13E}" type="slidenum">
              <a:rPr lang="tr-TR" smtClean="0"/>
              <a:t>15</a:t>
            </a:fld>
            <a:endParaRPr lang="tr-TR"/>
          </a:p>
        </p:txBody>
      </p:sp>
    </p:spTree>
    <p:extLst>
      <p:ext uri="{BB962C8B-B14F-4D97-AF65-F5344CB8AC3E}">
        <p14:creationId xmlns:p14="http://schemas.microsoft.com/office/powerpoint/2010/main" val="122171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0" i="0" dirty="0">
                <a:effectLst/>
                <a:latin typeface="-apple-system"/>
              </a:rPr>
              <a:t>In addition to performing transformations on features that are highly skewed, it is often good practice to perform some type of scaling on numerical features. Applying a scaling to the data does not change the shape of each feature's distribution (such as </a:t>
            </a:r>
            <a:r>
              <a:rPr lang="en-US" dirty="0"/>
              <a:t>'capital-gain'</a:t>
            </a:r>
            <a:r>
              <a:rPr lang="en-US" b="0" i="0" dirty="0">
                <a:effectLst/>
                <a:latin typeface="-apple-system"/>
              </a:rPr>
              <a:t> or </a:t>
            </a:r>
            <a:r>
              <a:rPr lang="en-US" dirty="0"/>
              <a:t>'capital-loss'</a:t>
            </a:r>
            <a:r>
              <a:rPr lang="en-US" b="0" i="0" dirty="0">
                <a:effectLst/>
                <a:latin typeface="-apple-system"/>
              </a:rPr>
              <a:t> above); however, normalization ensures that each feature is treated equally when applying supervised learners. </a:t>
            </a:r>
            <a:endParaRPr lang="tr-TR" b="0" i="0" dirty="0">
              <a:effectLst/>
              <a:latin typeface="-apple-system"/>
            </a:endParaRPr>
          </a:p>
          <a:p>
            <a:endParaRPr lang="tr-TR" b="0" i="0" dirty="0">
              <a:effectLst/>
              <a:latin typeface="-apple-system"/>
            </a:endParaRPr>
          </a:p>
          <a:p>
            <a:r>
              <a:rPr lang="en-US" b="0" i="0" dirty="0">
                <a:solidFill>
                  <a:srgbClr val="292929"/>
                </a:solidFill>
                <a:effectLst/>
                <a:latin typeface="source-serif-pro"/>
              </a:rPr>
              <a:t>The fit method is calculating the mean and variance of each of the features present in our data. The transform method is transforming all the features using the respective mean and variance.</a:t>
            </a:r>
            <a:endParaRPr lang="tr-TR" b="0" i="0" dirty="0">
              <a:effectLst/>
              <a:latin typeface="-apple-system"/>
            </a:endParaRPr>
          </a:p>
        </p:txBody>
      </p:sp>
      <p:sp>
        <p:nvSpPr>
          <p:cNvPr id="4" name="Slayt Numarası Yer Tutucusu 3"/>
          <p:cNvSpPr>
            <a:spLocks noGrp="1"/>
          </p:cNvSpPr>
          <p:nvPr>
            <p:ph type="sldNum" sz="quarter" idx="5"/>
          </p:nvPr>
        </p:nvSpPr>
        <p:spPr/>
        <p:txBody>
          <a:bodyPr/>
          <a:lstStyle/>
          <a:p>
            <a:fld id="{1D836383-9EFD-47E1-BBE1-2A335A60D13E}" type="slidenum">
              <a:rPr lang="tr-TR" smtClean="0"/>
              <a:t>16</a:t>
            </a:fld>
            <a:endParaRPr lang="tr-TR"/>
          </a:p>
        </p:txBody>
      </p:sp>
    </p:spTree>
    <p:extLst>
      <p:ext uri="{BB962C8B-B14F-4D97-AF65-F5344CB8AC3E}">
        <p14:creationId xmlns:p14="http://schemas.microsoft.com/office/powerpoint/2010/main" val="1866955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The</a:t>
            </a:r>
            <a:r>
              <a:rPr lang="tr-TR" dirty="0"/>
              <a:t> </a:t>
            </a:r>
            <a:r>
              <a:rPr lang="tr-TR" dirty="0" err="1"/>
              <a:t>researchers</a:t>
            </a:r>
            <a:r>
              <a:rPr lang="tr-TR" dirty="0"/>
              <a:t> </a:t>
            </a:r>
            <a:r>
              <a:rPr lang="tr-TR" dirty="0" err="1"/>
              <a:t>generally</a:t>
            </a:r>
            <a:r>
              <a:rPr lang="tr-TR" dirty="0"/>
              <a:t> </a:t>
            </a:r>
            <a:r>
              <a:rPr lang="tr-TR" dirty="0" err="1"/>
              <a:t>tries</a:t>
            </a:r>
            <a:r>
              <a:rPr lang="tr-TR" dirty="0"/>
              <a:t> </a:t>
            </a:r>
            <a:r>
              <a:rPr lang="tr-TR" dirty="0" err="1"/>
              <a:t>to</a:t>
            </a:r>
            <a:r>
              <a:rPr lang="tr-TR" dirty="0"/>
              <a:t> REJECT </a:t>
            </a:r>
            <a:r>
              <a:rPr lang="tr-TR" dirty="0" err="1"/>
              <a:t>to</a:t>
            </a:r>
            <a:r>
              <a:rPr lang="tr-TR" dirty="0"/>
              <a:t> </a:t>
            </a:r>
            <a:r>
              <a:rPr lang="tr-TR" dirty="0" err="1"/>
              <a:t>null</a:t>
            </a:r>
            <a:r>
              <a:rPr lang="tr-TR" dirty="0"/>
              <a:t> </a:t>
            </a:r>
            <a:r>
              <a:rPr lang="tr-TR" dirty="0" err="1"/>
              <a:t>hypothesis</a:t>
            </a:r>
            <a:r>
              <a:rPr lang="tr-TR" dirty="0"/>
              <a:t>. </a:t>
            </a:r>
            <a:r>
              <a:rPr lang="en-US" b="0" i="0" dirty="0">
                <a:solidFill>
                  <a:srgbClr val="1C1D1F"/>
                </a:solidFill>
                <a:effectLst/>
                <a:latin typeface="udemy sans"/>
              </a:rPr>
              <a:t>The null is the status </a:t>
            </a:r>
            <a:r>
              <a:rPr lang="en-US" b="0" i="0" dirty="0" err="1">
                <a:solidFill>
                  <a:srgbClr val="1C1D1F"/>
                </a:solidFill>
                <a:effectLst/>
                <a:latin typeface="udemy sans"/>
              </a:rPr>
              <a:t>qu</a:t>
            </a:r>
            <a:r>
              <a:rPr lang="tr-TR" b="0" i="0" dirty="0">
                <a:solidFill>
                  <a:srgbClr val="1C1D1F"/>
                </a:solidFill>
                <a:effectLst/>
                <a:latin typeface="udemy sans"/>
              </a:rPr>
              <a:t>o</a:t>
            </a:r>
            <a:r>
              <a:rPr lang="en-US" b="0" i="0" dirty="0">
                <a:solidFill>
                  <a:srgbClr val="1C1D1F"/>
                </a:solidFill>
                <a:effectLst/>
                <a:latin typeface="udemy sans"/>
              </a:rPr>
              <a:t>, while the alternative is the 'change or innovation' (you are looking for this answer)</a:t>
            </a:r>
            <a:r>
              <a:rPr lang="tr-TR" b="0" i="0" dirty="0">
                <a:solidFill>
                  <a:srgbClr val="1C1D1F"/>
                </a:solidFill>
                <a:effectLst/>
                <a:latin typeface="udemy sans"/>
              </a:rPr>
              <a:t>. </a:t>
            </a:r>
            <a:r>
              <a:rPr lang="tr-TR" b="0" i="0" dirty="0" err="1">
                <a:solidFill>
                  <a:srgbClr val="1C1D1F"/>
                </a:solidFill>
                <a:effectLst/>
                <a:latin typeface="udemy sans"/>
              </a:rPr>
              <a:t>Null</a:t>
            </a:r>
            <a:r>
              <a:rPr lang="tr-TR" b="0" i="0" dirty="0">
                <a:solidFill>
                  <a:srgbClr val="1C1D1F"/>
                </a:solidFill>
                <a:effectLst/>
                <a:latin typeface="udemy sans"/>
              </a:rPr>
              <a:t> </a:t>
            </a:r>
            <a:r>
              <a:rPr lang="tr-TR" b="0" i="0" dirty="0" err="1">
                <a:solidFill>
                  <a:srgbClr val="1C1D1F"/>
                </a:solidFill>
                <a:effectLst/>
                <a:latin typeface="udemy sans"/>
              </a:rPr>
              <a:t>hypothesis</a:t>
            </a:r>
            <a:r>
              <a:rPr lang="tr-TR" b="0" i="0" dirty="0">
                <a:solidFill>
                  <a:srgbClr val="1C1D1F"/>
                </a:solidFill>
                <a:effectLst/>
                <a:latin typeface="udemy sans"/>
              </a:rPr>
              <a:t> </a:t>
            </a:r>
            <a:r>
              <a:rPr lang="tr-TR" b="0" i="0" dirty="0" err="1">
                <a:solidFill>
                  <a:srgbClr val="1C1D1F"/>
                </a:solidFill>
                <a:effectLst/>
                <a:latin typeface="udemy sans"/>
              </a:rPr>
              <a:t>person</a:t>
            </a:r>
            <a:r>
              <a:rPr lang="tr-TR" b="0" i="0" dirty="0">
                <a:solidFill>
                  <a:srgbClr val="1C1D1F"/>
                </a:solidFill>
                <a:effectLst/>
                <a:latin typeface="udemy sans"/>
              </a:rPr>
              <a:t> </a:t>
            </a:r>
            <a:r>
              <a:rPr lang="tr-TR" b="0" i="0" dirty="0" err="1">
                <a:solidFill>
                  <a:srgbClr val="1C1D1F"/>
                </a:solidFill>
                <a:effectLst/>
                <a:latin typeface="udemy sans"/>
              </a:rPr>
              <a:t>makes</a:t>
            </a:r>
            <a:r>
              <a:rPr lang="tr-TR" b="0" i="0" dirty="0">
                <a:solidFill>
                  <a:srgbClr val="1C1D1F"/>
                </a:solidFill>
                <a:effectLst/>
                <a:latin typeface="udemy sans"/>
              </a:rPr>
              <a:t> </a:t>
            </a:r>
            <a:r>
              <a:rPr lang="tr-TR" b="0" i="0" dirty="0" err="1">
                <a:solidFill>
                  <a:srgbClr val="1C1D1F"/>
                </a:solidFill>
                <a:effectLst/>
                <a:latin typeface="udemy sans"/>
              </a:rPr>
              <a:t>less</a:t>
            </a:r>
            <a:r>
              <a:rPr lang="tr-TR" b="0" i="0" dirty="0">
                <a:solidFill>
                  <a:srgbClr val="1C1D1F"/>
                </a:solidFill>
                <a:effectLst/>
                <a:latin typeface="udemy sans"/>
              </a:rPr>
              <a:t> </a:t>
            </a:r>
            <a:r>
              <a:rPr lang="tr-TR" b="0" i="0" dirty="0" err="1">
                <a:solidFill>
                  <a:srgbClr val="1C1D1F"/>
                </a:solidFill>
                <a:effectLst/>
                <a:latin typeface="udemy sans"/>
              </a:rPr>
              <a:t>than</a:t>
            </a:r>
            <a:r>
              <a:rPr lang="tr-TR" b="0" i="0" dirty="0">
                <a:solidFill>
                  <a:srgbClr val="1C1D1F"/>
                </a:solidFill>
                <a:effectLst/>
                <a:latin typeface="udemy sans"/>
              </a:rPr>
              <a:t> 50000. </a:t>
            </a:r>
            <a:r>
              <a:rPr lang="tr-TR" b="0" i="0" dirty="0" err="1">
                <a:solidFill>
                  <a:srgbClr val="1C1D1F"/>
                </a:solidFill>
                <a:effectLst/>
                <a:latin typeface="udemy sans"/>
              </a:rPr>
              <a:t>If</a:t>
            </a:r>
            <a:r>
              <a:rPr lang="tr-TR" b="0" i="0" dirty="0">
                <a:solidFill>
                  <a:srgbClr val="1C1D1F"/>
                </a:solidFill>
                <a:effectLst/>
                <a:latin typeface="udemy sans"/>
              </a:rPr>
              <a:t> </a:t>
            </a:r>
            <a:r>
              <a:rPr lang="tr-TR" b="0" i="0" dirty="0" err="1">
                <a:solidFill>
                  <a:srgbClr val="1C1D1F"/>
                </a:solidFill>
                <a:effectLst/>
                <a:latin typeface="udemy sans"/>
              </a:rPr>
              <a:t>we</a:t>
            </a:r>
            <a:r>
              <a:rPr lang="tr-TR" b="0" i="0" dirty="0">
                <a:solidFill>
                  <a:srgbClr val="1C1D1F"/>
                </a:solidFill>
                <a:effectLst/>
                <a:latin typeface="udemy sans"/>
              </a:rPr>
              <a:t> </a:t>
            </a:r>
            <a:r>
              <a:rPr lang="tr-TR" b="0" i="0" dirty="0" err="1">
                <a:solidFill>
                  <a:srgbClr val="1C1D1F"/>
                </a:solidFill>
                <a:effectLst/>
                <a:latin typeface="udemy sans"/>
              </a:rPr>
              <a:t>reject</a:t>
            </a:r>
            <a:r>
              <a:rPr lang="tr-TR" b="0" i="0" dirty="0">
                <a:solidFill>
                  <a:srgbClr val="1C1D1F"/>
                </a:solidFill>
                <a:effectLst/>
                <a:latin typeface="udemy sans"/>
              </a:rPr>
              <a:t> it </a:t>
            </a:r>
            <a:r>
              <a:rPr lang="tr-TR" b="0" i="0" dirty="0" err="1">
                <a:solidFill>
                  <a:srgbClr val="1C1D1F"/>
                </a:solidFill>
                <a:effectLst/>
                <a:latin typeface="udemy sans"/>
              </a:rPr>
              <a:t>means</a:t>
            </a:r>
            <a:r>
              <a:rPr lang="tr-TR" b="0" i="0" dirty="0">
                <a:solidFill>
                  <a:srgbClr val="1C1D1F"/>
                </a:solidFill>
                <a:effectLst/>
                <a:latin typeface="udemy sans"/>
              </a:rPr>
              <a:t> </a:t>
            </a:r>
            <a:r>
              <a:rPr lang="tr-TR" b="0" i="0" dirty="0" err="1">
                <a:solidFill>
                  <a:srgbClr val="1C1D1F"/>
                </a:solidFill>
                <a:effectLst/>
                <a:latin typeface="udemy sans"/>
              </a:rPr>
              <a:t>we</a:t>
            </a:r>
            <a:r>
              <a:rPr lang="tr-TR" b="0" i="0" dirty="0">
                <a:solidFill>
                  <a:srgbClr val="1C1D1F"/>
                </a:solidFill>
                <a:effectLst/>
                <a:latin typeface="udemy sans"/>
              </a:rPr>
              <a:t> </a:t>
            </a:r>
            <a:r>
              <a:rPr lang="tr-TR" b="0" i="0" dirty="0" err="1">
                <a:solidFill>
                  <a:srgbClr val="1C1D1F"/>
                </a:solidFill>
                <a:effectLst/>
                <a:latin typeface="udemy sans"/>
              </a:rPr>
              <a:t>predict</a:t>
            </a:r>
            <a:r>
              <a:rPr lang="tr-TR" b="0" i="0" dirty="0">
                <a:solidFill>
                  <a:srgbClr val="1C1D1F"/>
                </a:solidFill>
                <a:effectLst/>
                <a:latin typeface="udemy sans"/>
              </a:rPr>
              <a:t> </a:t>
            </a:r>
            <a:r>
              <a:rPr lang="tr-TR" b="0" i="0" dirty="0" err="1">
                <a:solidFill>
                  <a:srgbClr val="1C1D1F"/>
                </a:solidFill>
                <a:effectLst/>
                <a:latin typeface="udemy sans"/>
              </a:rPr>
              <a:t>person</a:t>
            </a:r>
            <a:r>
              <a:rPr lang="tr-TR" b="0" i="0" dirty="0">
                <a:solidFill>
                  <a:srgbClr val="1C1D1F"/>
                </a:solidFill>
                <a:effectLst/>
                <a:latin typeface="udemy sans"/>
              </a:rPr>
              <a:t> is </a:t>
            </a:r>
            <a:r>
              <a:rPr lang="tr-TR" b="0" i="0" dirty="0" err="1">
                <a:solidFill>
                  <a:srgbClr val="1C1D1F"/>
                </a:solidFill>
                <a:effectLst/>
                <a:latin typeface="udemy sans"/>
              </a:rPr>
              <a:t>making</a:t>
            </a:r>
            <a:r>
              <a:rPr lang="tr-TR" b="0" i="0" dirty="0">
                <a:solidFill>
                  <a:srgbClr val="1C1D1F"/>
                </a:solidFill>
                <a:effectLst/>
                <a:latin typeface="udemy sans"/>
              </a:rPr>
              <a:t> </a:t>
            </a:r>
            <a:r>
              <a:rPr lang="tr-TR" b="0" i="0" dirty="0" err="1">
                <a:solidFill>
                  <a:srgbClr val="1C1D1F"/>
                </a:solidFill>
                <a:effectLst/>
                <a:latin typeface="udemy sans"/>
              </a:rPr>
              <a:t>more</a:t>
            </a:r>
            <a:r>
              <a:rPr lang="tr-TR" b="0" i="0" dirty="0">
                <a:solidFill>
                  <a:srgbClr val="1C1D1F"/>
                </a:solidFill>
                <a:effectLst/>
                <a:latin typeface="udemy sans"/>
              </a:rPr>
              <a:t> </a:t>
            </a:r>
            <a:r>
              <a:rPr lang="tr-TR" b="0" i="0" dirty="0" err="1">
                <a:solidFill>
                  <a:srgbClr val="1C1D1F"/>
                </a:solidFill>
                <a:effectLst/>
                <a:latin typeface="udemy sans"/>
              </a:rPr>
              <a:t>than</a:t>
            </a:r>
            <a:r>
              <a:rPr lang="tr-TR" b="0" i="0" dirty="0">
                <a:solidFill>
                  <a:srgbClr val="1C1D1F"/>
                </a:solidFill>
                <a:effectLst/>
                <a:latin typeface="udemy sans"/>
              </a:rPr>
              <a:t> 50000 </a:t>
            </a:r>
            <a:r>
              <a:rPr lang="tr-TR" b="0" i="0" dirty="0" err="1">
                <a:solidFill>
                  <a:srgbClr val="1C1D1F"/>
                </a:solidFill>
                <a:effectLst/>
                <a:latin typeface="udemy sans"/>
              </a:rPr>
              <a:t>and</a:t>
            </a:r>
            <a:r>
              <a:rPr lang="tr-TR" b="0" i="0" dirty="0">
                <a:solidFill>
                  <a:srgbClr val="1C1D1F"/>
                </a:solidFill>
                <a:effectLst/>
                <a:latin typeface="udemy sans"/>
              </a:rPr>
              <a:t> </a:t>
            </a:r>
            <a:r>
              <a:rPr lang="tr-TR" b="0" i="0" dirty="0" err="1">
                <a:solidFill>
                  <a:srgbClr val="1C1D1F"/>
                </a:solidFill>
                <a:effectLst/>
                <a:latin typeface="udemy sans"/>
              </a:rPr>
              <a:t>null</a:t>
            </a:r>
            <a:r>
              <a:rPr lang="tr-TR" b="0" i="0" dirty="0">
                <a:solidFill>
                  <a:srgbClr val="1C1D1F"/>
                </a:solidFill>
                <a:effectLst/>
                <a:latin typeface="udemy sans"/>
              </a:rPr>
              <a:t> </a:t>
            </a:r>
            <a:r>
              <a:rPr lang="tr-TR" b="0" i="0" dirty="0" err="1">
                <a:solidFill>
                  <a:srgbClr val="1C1D1F"/>
                </a:solidFill>
                <a:effectLst/>
                <a:latin typeface="udemy sans"/>
              </a:rPr>
              <a:t>hypothesis</a:t>
            </a:r>
            <a:r>
              <a:rPr lang="tr-TR" b="0" i="0" dirty="0">
                <a:solidFill>
                  <a:srgbClr val="1C1D1F"/>
                </a:solidFill>
                <a:effectLst/>
                <a:latin typeface="udemy sans"/>
              </a:rPr>
              <a:t> </a:t>
            </a:r>
            <a:r>
              <a:rPr lang="tr-TR" b="0" i="0" dirty="0" err="1">
                <a:solidFill>
                  <a:srgbClr val="1C1D1F"/>
                </a:solidFill>
                <a:effectLst/>
                <a:latin typeface="udemy sans"/>
              </a:rPr>
              <a:t>false</a:t>
            </a:r>
            <a:r>
              <a:rPr lang="tr-TR" b="0" i="0" dirty="0">
                <a:solidFill>
                  <a:srgbClr val="1C1D1F"/>
                </a:solidFill>
                <a:effectLst/>
                <a:latin typeface="udemy sans"/>
              </a:rPr>
              <a:t>, it </a:t>
            </a:r>
            <a:r>
              <a:rPr lang="tr-TR" b="0" i="0" dirty="0" err="1">
                <a:solidFill>
                  <a:srgbClr val="1C1D1F"/>
                </a:solidFill>
                <a:effectLst/>
                <a:latin typeface="udemy sans"/>
              </a:rPr>
              <a:t>means</a:t>
            </a:r>
            <a:r>
              <a:rPr lang="tr-TR" b="0" i="0" dirty="0">
                <a:solidFill>
                  <a:srgbClr val="1C1D1F"/>
                </a:solidFill>
                <a:effectLst/>
                <a:latin typeface="udemy sans"/>
              </a:rPr>
              <a:t> a </a:t>
            </a:r>
            <a:r>
              <a:rPr lang="tr-TR" b="0" i="0" dirty="0" err="1">
                <a:solidFill>
                  <a:srgbClr val="1C1D1F"/>
                </a:solidFill>
                <a:effectLst/>
                <a:latin typeface="udemy sans"/>
              </a:rPr>
              <a:t>person</a:t>
            </a:r>
            <a:r>
              <a:rPr lang="tr-TR" b="0" i="0" dirty="0">
                <a:solidFill>
                  <a:srgbClr val="1C1D1F"/>
                </a:solidFill>
                <a:effectLst/>
                <a:latin typeface="udemy sans"/>
              </a:rPr>
              <a:t> </a:t>
            </a:r>
            <a:r>
              <a:rPr lang="tr-TR" b="0" i="0" dirty="0" err="1">
                <a:solidFill>
                  <a:srgbClr val="1C1D1F"/>
                </a:solidFill>
                <a:effectLst/>
                <a:latin typeface="udemy sans"/>
              </a:rPr>
              <a:t>makes</a:t>
            </a:r>
            <a:r>
              <a:rPr lang="tr-TR" b="0" i="0" dirty="0">
                <a:solidFill>
                  <a:srgbClr val="1C1D1F"/>
                </a:solidFill>
                <a:effectLst/>
                <a:latin typeface="udemy sans"/>
              </a:rPr>
              <a:t> </a:t>
            </a:r>
            <a:r>
              <a:rPr lang="tr-TR" b="0" i="0" dirty="0" err="1">
                <a:solidFill>
                  <a:srgbClr val="1C1D1F"/>
                </a:solidFill>
                <a:effectLst/>
                <a:latin typeface="udemy sans"/>
              </a:rPr>
              <a:t>more</a:t>
            </a:r>
            <a:r>
              <a:rPr lang="tr-TR" b="0" i="0" dirty="0">
                <a:solidFill>
                  <a:srgbClr val="1C1D1F"/>
                </a:solidFill>
                <a:effectLst/>
                <a:latin typeface="udemy sans"/>
              </a:rPr>
              <a:t> </a:t>
            </a:r>
            <a:r>
              <a:rPr lang="tr-TR" b="0" i="0" dirty="0" err="1">
                <a:solidFill>
                  <a:srgbClr val="1C1D1F"/>
                </a:solidFill>
                <a:effectLst/>
                <a:latin typeface="udemy sans"/>
              </a:rPr>
              <a:t>than</a:t>
            </a:r>
            <a:r>
              <a:rPr lang="tr-TR" b="0" i="0" dirty="0">
                <a:solidFill>
                  <a:srgbClr val="1C1D1F"/>
                </a:solidFill>
                <a:effectLst/>
                <a:latin typeface="udemy sans"/>
              </a:rPr>
              <a:t> 50000, </a:t>
            </a:r>
            <a:r>
              <a:rPr lang="tr-TR" b="0" i="0" dirty="0" err="1">
                <a:solidFill>
                  <a:srgbClr val="1C1D1F"/>
                </a:solidFill>
                <a:effectLst/>
                <a:latin typeface="udemy sans"/>
              </a:rPr>
              <a:t>so</a:t>
            </a:r>
            <a:r>
              <a:rPr lang="tr-TR" b="0" i="0" dirty="0">
                <a:solidFill>
                  <a:srgbClr val="1C1D1F"/>
                </a:solidFill>
                <a:effectLst/>
                <a:latin typeface="udemy sans"/>
              </a:rPr>
              <a:t> </a:t>
            </a:r>
            <a:r>
              <a:rPr lang="tr-TR" b="0" i="0" dirty="0" err="1">
                <a:solidFill>
                  <a:srgbClr val="1C1D1F"/>
                </a:solidFill>
                <a:effectLst/>
                <a:latin typeface="udemy sans"/>
              </a:rPr>
              <a:t>we</a:t>
            </a:r>
            <a:r>
              <a:rPr lang="tr-TR" b="0" i="0" dirty="0">
                <a:solidFill>
                  <a:srgbClr val="1C1D1F"/>
                </a:solidFill>
                <a:effectLst/>
                <a:latin typeface="udemy sans"/>
              </a:rPr>
              <a:t> </a:t>
            </a:r>
            <a:r>
              <a:rPr lang="tr-TR" b="0" i="0" dirty="0" err="1">
                <a:solidFill>
                  <a:srgbClr val="1C1D1F"/>
                </a:solidFill>
                <a:effectLst/>
                <a:latin typeface="udemy sans"/>
              </a:rPr>
              <a:t>have</a:t>
            </a:r>
            <a:r>
              <a:rPr lang="tr-TR" b="0" i="0" dirty="0">
                <a:solidFill>
                  <a:srgbClr val="1C1D1F"/>
                </a:solidFill>
                <a:effectLst/>
                <a:latin typeface="udemy sans"/>
              </a:rPr>
              <a:t> a </a:t>
            </a:r>
            <a:r>
              <a:rPr lang="tr-TR" b="0" i="0" dirty="0" err="1">
                <a:solidFill>
                  <a:srgbClr val="1C1D1F"/>
                </a:solidFill>
                <a:effectLst/>
                <a:latin typeface="udemy sans"/>
              </a:rPr>
              <a:t>true</a:t>
            </a:r>
            <a:r>
              <a:rPr lang="tr-TR" b="0" i="0" dirty="0">
                <a:solidFill>
                  <a:srgbClr val="1C1D1F"/>
                </a:solidFill>
                <a:effectLst/>
                <a:latin typeface="udemy sans"/>
              </a:rPr>
              <a:t> </a:t>
            </a:r>
            <a:r>
              <a:rPr lang="tr-TR" b="0" i="0" dirty="0" err="1">
                <a:solidFill>
                  <a:srgbClr val="1C1D1F"/>
                </a:solidFill>
                <a:effectLst/>
                <a:latin typeface="udemy sans"/>
              </a:rPr>
              <a:t>positive</a:t>
            </a:r>
            <a:r>
              <a:rPr lang="tr-TR" b="0" i="0" dirty="0">
                <a:solidFill>
                  <a:srgbClr val="1C1D1F"/>
                </a:solidFill>
                <a:effectLst/>
                <a:latin typeface="udemy sans"/>
              </a:rPr>
              <a:t>.</a:t>
            </a:r>
          </a:p>
          <a:p>
            <a:endParaRPr lang="tr-TR" b="0" i="0" dirty="0">
              <a:solidFill>
                <a:srgbClr val="1C1D1F"/>
              </a:solidFill>
              <a:effectLst/>
              <a:latin typeface="udemy sans"/>
            </a:endParaRPr>
          </a:p>
          <a:p>
            <a:r>
              <a:rPr lang="tr-TR" b="0" i="0" dirty="0">
                <a:solidFill>
                  <a:srgbClr val="1C1D1F"/>
                </a:solidFill>
                <a:effectLst/>
                <a:latin typeface="udemy sans"/>
              </a:rPr>
              <a:t>Birinci tip hata doğru bir </a:t>
            </a:r>
            <a:r>
              <a:rPr lang="tr-TR" b="0" i="0" dirty="0" err="1">
                <a:solidFill>
                  <a:srgbClr val="1C1D1F"/>
                </a:solidFill>
                <a:effectLst/>
                <a:latin typeface="udemy sans"/>
              </a:rPr>
              <a:t>null</a:t>
            </a:r>
            <a:r>
              <a:rPr lang="tr-TR" b="0" i="0" dirty="0">
                <a:solidFill>
                  <a:srgbClr val="1C1D1F"/>
                </a:solidFill>
                <a:effectLst/>
                <a:latin typeface="udemy sans"/>
              </a:rPr>
              <a:t> hipotezi reddettiğimizde ortaya çıkar.  </a:t>
            </a:r>
          </a:p>
          <a:p>
            <a:r>
              <a:rPr lang="tr-TR" b="0" i="0" dirty="0">
                <a:solidFill>
                  <a:srgbClr val="1C1D1F"/>
                </a:solidFill>
                <a:effectLst/>
                <a:latin typeface="udemy sans"/>
              </a:rPr>
              <a:t>İkinci tip hata, yanlış bir </a:t>
            </a:r>
            <a:r>
              <a:rPr lang="tr-TR" b="0" i="0" dirty="0" err="1">
                <a:solidFill>
                  <a:srgbClr val="1C1D1F"/>
                </a:solidFill>
                <a:effectLst/>
                <a:latin typeface="udemy sans"/>
              </a:rPr>
              <a:t>null</a:t>
            </a:r>
            <a:r>
              <a:rPr lang="tr-TR" b="0" i="0" dirty="0">
                <a:solidFill>
                  <a:srgbClr val="1C1D1F"/>
                </a:solidFill>
                <a:effectLst/>
                <a:latin typeface="udemy sans"/>
              </a:rPr>
              <a:t> hipotezi kabul ettiğimizde ortaya çıkar.</a:t>
            </a:r>
          </a:p>
          <a:p>
            <a:endParaRPr lang="tr-TR" b="0" i="0" dirty="0">
              <a:solidFill>
                <a:srgbClr val="1C1D1F"/>
              </a:solidFill>
              <a:effectLst/>
              <a:latin typeface="udemy sans"/>
            </a:endParaRPr>
          </a:p>
          <a:p>
            <a:pPr algn="just"/>
            <a:r>
              <a:rPr lang="tr-TR" b="1" i="0" dirty="0" err="1">
                <a:solidFill>
                  <a:srgbClr val="212529"/>
                </a:solidFill>
                <a:effectLst/>
                <a:latin typeface="-apple-system"/>
              </a:rPr>
              <a:t>Accuracy</a:t>
            </a:r>
            <a:r>
              <a:rPr lang="tr-TR" b="0" i="0" dirty="0">
                <a:solidFill>
                  <a:srgbClr val="212529"/>
                </a:solidFill>
                <a:effectLst/>
                <a:latin typeface="-apple-system"/>
              </a:rPr>
              <a:t>: Sistemde doğru olarak yapılan tahminlerin tüm tahminlere oranıdır. Bu açıdan pek güvenilir bir karşılaştırma kriteri değildir.)</a:t>
            </a:r>
          </a:p>
          <a:p>
            <a:pPr algn="ctr"/>
            <a:r>
              <a:rPr lang="tr-TR" b="0" i="0" dirty="0" err="1">
                <a:solidFill>
                  <a:srgbClr val="212529"/>
                </a:solidFill>
                <a:effectLst/>
                <a:latin typeface="-apple-system"/>
              </a:rPr>
              <a:t>Accuracy</a:t>
            </a:r>
            <a:r>
              <a:rPr lang="tr-TR" b="0" i="0" dirty="0">
                <a:solidFill>
                  <a:srgbClr val="212529"/>
                </a:solidFill>
                <a:effectLst/>
                <a:latin typeface="-apple-system"/>
              </a:rPr>
              <a:t> = (TP+TN) / (TP+TN+FN+FP)</a:t>
            </a:r>
          </a:p>
          <a:p>
            <a:pPr algn="just"/>
            <a:r>
              <a:rPr lang="tr-TR" b="1" i="0" dirty="0" err="1">
                <a:solidFill>
                  <a:srgbClr val="212529"/>
                </a:solidFill>
                <a:effectLst/>
                <a:latin typeface="-apple-system"/>
              </a:rPr>
              <a:t>Recall</a:t>
            </a:r>
            <a:r>
              <a:rPr lang="tr-TR" b="0" i="0" dirty="0">
                <a:solidFill>
                  <a:srgbClr val="212529"/>
                </a:solidFill>
                <a:effectLst/>
                <a:latin typeface="-apple-system"/>
              </a:rPr>
              <a:t>: Pozitif durumların ne kadar başarılı tahmin edildiğini gösterir.</a:t>
            </a:r>
          </a:p>
          <a:p>
            <a:pPr algn="ctr"/>
            <a:r>
              <a:rPr lang="tr-TR" b="0" i="0" dirty="0" err="1">
                <a:solidFill>
                  <a:srgbClr val="212529"/>
                </a:solidFill>
                <a:effectLst/>
                <a:latin typeface="-apple-system"/>
              </a:rPr>
              <a:t>Recall</a:t>
            </a:r>
            <a:r>
              <a:rPr lang="tr-TR" b="0" i="0" dirty="0">
                <a:solidFill>
                  <a:srgbClr val="212529"/>
                </a:solidFill>
                <a:effectLst/>
                <a:latin typeface="-apple-system"/>
              </a:rPr>
              <a:t> = TP / (TP + FN)</a:t>
            </a:r>
          </a:p>
          <a:p>
            <a:pPr algn="just"/>
            <a:r>
              <a:rPr lang="tr-TR" b="1" i="0" dirty="0">
                <a:solidFill>
                  <a:srgbClr val="212529"/>
                </a:solidFill>
                <a:effectLst/>
                <a:latin typeface="-apple-system"/>
              </a:rPr>
              <a:t>Precision</a:t>
            </a:r>
            <a:r>
              <a:rPr lang="tr-TR" b="0" i="0" dirty="0">
                <a:solidFill>
                  <a:srgbClr val="212529"/>
                </a:solidFill>
                <a:effectLst/>
                <a:latin typeface="-apple-system"/>
              </a:rPr>
              <a:t>: Pozitif olarak tahmin edilen bir durumdaki başarıyı gösteren durum.</a:t>
            </a:r>
          </a:p>
          <a:p>
            <a:pPr algn="ctr"/>
            <a:r>
              <a:rPr lang="tr-TR" b="0" i="0" dirty="0">
                <a:solidFill>
                  <a:srgbClr val="212529"/>
                </a:solidFill>
                <a:effectLst/>
                <a:latin typeface="-apple-system"/>
              </a:rPr>
              <a:t>Precision = TP / (TP + FP)</a:t>
            </a:r>
          </a:p>
          <a:p>
            <a:pPr algn="just"/>
            <a:r>
              <a:rPr lang="tr-TR" b="1" i="0" dirty="0">
                <a:solidFill>
                  <a:srgbClr val="212529"/>
                </a:solidFill>
                <a:effectLst/>
                <a:latin typeface="-apple-system"/>
              </a:rPr>
              <a:t>F-</a:t>
            </a:r>
            <a:r>
              <a:rPr lang="tr-TR" b="1" i="0" dirty="0" err="1">
                <a:solidFill>
                  <a:srgbClr val="212529"/>
                </a:solidFill>
                <a:effectLst/>
                <a:latin typeface="-apple-system"/>
              </a:rPr>
              <a:t>Meaure</a:t>
            </a:r>
            <a:r>
              <a:rPr lang="tr-TR" b="0" i="0" dirty="0">
                <a:solidFill>
                  <a:srgbClr val="212529"/>
                </a:solidFill>
                <a:effectLst/>
                <a:latin typeface="-apple-system"/>
              </a:rPr>
              <a:t>: </a:t>
            </a:r>
            <a:r>
              <a:rPr lang="tr-TR" b="0" i="0" dirty="0" err="1">
                <a:solidFill>
                  <a:srgbClr val="212529"/>
                </a:solidFill>
                <a:effectLst/>
                <a:latin typeface="-apple-system"/>
              </a:rPr>
              <a:t>Recall</a:t>
            </a:r>
            <a:r>
              <a:rPr lang="tr-TR" b="0" i="0" dirty="0">
                <a:solidFill>
                  <a:srgbClr val="212529"/>
                </a:solidFill>
                <a:effectLst/>
                <a:latin typeface="-apple-system"/>
              </a:rPr>
              <a:t> ve </a:t>
            </a:r>
            <a:r>
              <a:rPr lang="tr-TR" b="0" i="0" dirty="0" err="1">
                <a:solidFill>
                  <a:srgbClr val="212529"/>
                </a:solidFill>
                <a:effectLst/>
                <a:latin typeface="-apple-system"/>
              </a:rPr>
              <a:t>Precision’ın</a:t>
            </a:r>
            <a:r>
              <a:rPr lang="tr-TR" b="0" i="0" dirty="0">
                <a:solidFill>
                  <a:srgbClr val="212529"/>
                </a:solidFill>
                <a:effectLst/>
                <a:latin typeface="-apple-system"/>
              </a:rPr>
              <a:t> harmonik ortalaması.</a:t>
            </a:r>
          </a:p>
          <a:p>
            <a:endParaRPr lang="tr-TR" dirty="0"/>
          </a:p>
        </p:txBody>
      </p:sp>
      <p:sp>
        <p:nvSpPr>
          <p:cNvPr id="4" name="Slayt Numarası Yer Tutucusu 3"/>
          <p:cNvSpPr>
            <a:spLocks noGrp="1"/>
          </p:cNvSpPr>
          <p:nvPr>
            <p:ph type="sldNum" sz="quarter" idx="5"/>
          </p:nvPr>
        </p:nvSpPr>
        <p:spPr/>
        <p:txBody>
          <a:bodyPr/>
          <a:lstStyle/>
          <a:p>
            <a:fld id="{1D836383-9EFD-47E1-BBE1-2A335A60D13E}" type="slidenum">
              <a:rPr lang="tr-TR" smtClean="0"/>
              <a:t>22</a:t>
            </a:fld>
            <a:endParaRPr lang="tr-TR"/>
          </a:p>
        </p:txBody>
      </p:sp>
    </p:spTree>
    <p:extLst>
      <p:ext uri="{BB962C8B-B14F-4D97-AF65-F5344CB8AC3E}">
        <p14:creationId xmlns:p14="http://schemas.microsoft.com/office/powerpoint/2010/main" val="187651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a:effectLst/>
                <a:latin typeface="-apple-system"/>
              </a:rPr>
              <a:t>Strengths:</a:t>
            </a:r>
          </a:p>
          <a:p>
            <a:pPr marL="742950" lvl="1" indent="-285750" algn="l">
              <a:buFont typeface="Arial" panose="020B0604020202020204" pitchFamily="34" charset="0"/>
              <a:buChar char="•"/>
            </a:pPr>
            <a:r>
              <a:rPr lang="en-US" b="0" i="0" dirty="0">
                <a:effectLst/>
                <a:latin typeface="-apple-system"/>
              </a:rPr>
              <a:t>Able to handle categorical and numerical data.</a:t>
            </a:r>
          </a:p>
          <a:p>
            <a:pPr marL="742950" lvl="1" indent="-285750" algn="l">
              <a:buFont typeface="Arial" panose="020B0604020202020204" pitchFamily="34" charset="0"/>
              <a:buChar char="•"/>
            </a:pPr>
            <a:r>
              <a:rPr lang="en-US" b="0" i="0" dirty="0">
                <a:effectLst/>
                <a:latin typeface="-apple-system"/>
              </a:rPr>
              <a:t>Doesn't require much data pre-processing, and can handle data which hasn't been normalized, or encoded for Machine Learning Suitability.</a:t>
            </a:r>
          </a:p>
          <a:p>
            <a:pPr marL="742950" lvl="1" indent="-285750" algn="l">
              <a:buFont typeface="Arial" panose="020B0604020202020204" pitchFamily="34" charset="0"/>
              <a:buChar char="•"/>
            </a:pPr>
            <a:r>
              <a:rPr lang="en-US" b="0" i="0" dirty="0">
                <a:effectLst/>
                <a:latin typeface="-apple-system"/>
              </a:rPr>
              <a:t>Simple to understand and interpret.</a:t>
            </a:r>
          </a:p>
          <a:p>
            <a:pPr algn="l">
              <a:buFont typeface="Arial" panose="020B0604020202020204" pitchFamily="34" charset="0"/>
              <a:buChar char="•"/>
            </a:pPr>
            <a:r>
              <a:rPr lang="en-US" b="0" i="0" dirty="0">
                <a:effectLst/>
                <a:latin typeface="-apple-system"/>
              </a:rPr>
              <a:t>Weaknesses:</a:t>
            </a:r>
          </a:p>
          <a:p>
            <a:pPr marL="742950" lvl="1" indent="-285750" algn="l">
              <a:buFont typeface="Arial" panose="020B0604020202020204" pitchFamily="34" charset="0"/>
              <a:buChar char="•"/>
            </a:pPr>
            <a:r>
              <a:rPr lang="en-US" b="0" i="0" dirty="0">
                <a:effectLst/>
                <a:latin typeface="-apple-system"/>
              </a:rPr>
              <a:t>Complex Decision Trees do not generalize well to the data and can result in overfitting.</a:t>
            </a:r>
          </a:p>
          <a:p>
            <a:pPr marL="742950" lvl="1" indent="-285750" algn="l">
              <a:buFont typeface="Arial" panose="020B0604020202020204" pitchFamily="34" charset="0"/>
              <a:buChar char="•"/>
            </a:pPr>
            <a:r>
              <a:rPr lang="en-US" b="0" i="0" dirty="0">
                <a:effectLst/>
                <a:latin typeface="-apple-system"/>
              </a:rPr>
              <a:t>Unstable, as small variations in the data can result in a different decision tree. Hence they are usually used in an ensemble (like Random Forests) to build robustness.</a:t>
            </a:r>
          </a:p>
          <a:p>
            <a:pPr marL="742950" lvl="1" indent="-285750" algn="l">
              <a:buFont typeface="Arial" panose="020B0604020202020204" pitchFamily="34" charset="0"/>
              <a:buChar char="•"/>
            </a:pPr>
            <a:r>
              <a:rPr lang="en-US" b="0" i="0" dirty="0">
                <a:effectLst/>
                <a:latin typeface="-apple-system"/>
              </a:rPr>
              <a:t>Can create biased trees if some classes dominate.</a:t>
            </a:r>
          </a:p>
          <a:p>
            <a:pPr algn="l">
              <a:buFont typeface="Arial" panose="020B0604020202020204" pitchFamily="34" charset="0"/>
              <a:buChar char="•"/>
            </a:pPr>
            <a:r>
              <a:rPr lang="en-US" b="0" i="0" dirty="0">
                <a:effectLst/>
                <a:latin typeface="-apple-system"/>
              </a:rPr>
              <a:t>Candidacy: Since a decision tree can handle both numerical and categorical data, it's a good candidate for our case (although, the pre-processing steps might already mitigate whatever advantage we would have had). It's also easy to interpret, so we will know what happens under the hood to interpret the results.</a:t>
            </a:r>
          </a:p>
          <a:p>
            <a:endParaRPr lang="tr-TR" dirty="0"/>
          </a:p>
        </p:txBody>
      </p:sp>
      <p:sp>
        <p:nvSpPr>
          <p:cNvPr id="4" name="Slayt Numarası Yer Tutucusu 3"/>
          <p:cNvSpPr>
            <a:spLocks noGrp="1"/>
          </p:cNvSpPr>
          <p:nvPr>
            <p:ph type="sldNum" sz="quarter" idx="5"/>
          </p:nvPr>
        </p:nvSpPr>
        <p:spPr/>
        <p:txBody>
          <a:bodyPr/>
          <a:lstStyle/>
          <a:p>
            <a:fld id="{1D836383-9EFD-47E1-BBE1-2A335A60D13E}" type="slidenum">
              <a:rPr lang="tr-TR" smtClean="0"/>
              <a:t>26</a:t>
            </a:fld>
            <a:endParaRPr lang="tr-TR"/>
          </a:p>
        </p:txBody>
      </p:sp>
    </p:spTree>
    <p:extLst>
      <p:ext uri="{BB962C8B-B14F-4D97-AF65-F5344CB8AC3E}">
        <p14:creationId xmlns:p14="http://schemas.microsoft.com/office/powerpoint/2010/main" val="265652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err="1">
                <a:effectLst/>
                <a:latin typeface="-apple-system"/>
              </a:rPr>
              <a:t>Strenghs</a:t>
            </a:r>
            <a:r>
              <a:rPr lang="en-US" b="0" i="0" dirty="0">
                <a:effectLst/>
                <a:latin typeface="-apple-system"/>
              </a:rPr>
              <a:t>:</a:t>
            </a:r>
          </a:p>
          <a:p>
            <a:pPr marL="742950" lvl="1" indent="-285750" algn="l">
              <a:buFont typeface="Arial" panose="020B0604020202020204" pitchFamily="34" charset="0"/>
              <a:buChar char="•"/>
            </a:pPr>
            <a:r>
              <a:rPr lang="en-US" b="0" i="0" dirty="0">
                <a:effectLst/>
                <a:latin typeface="-apple-system"/>
              </a:rPr>
              <a:t>Effective in high dimensional spaces, or when there are a lot of features.</a:t>
            </a:r>
          </a:p>
          <a:p>
            <a:pPr marL="742950" lvl="1" indent="-285750" algn="l">
              <a:buFont typeface="Arial" panose="020B0604020202020204" pitchFamily="34" charset="0"/>
              <a:buChar char="•"/>
            </a:pPr>
            <a:r>
              <a:rPr lang="en-US" b="0" i="0" dirty="0">
                <a:effectLst/>
                <a:latin typeface="-apple-system"/>
              </a:rPr>
              <a:t>Kernel functions can be used to adapt to different cases, and can be completely customized if needed. Thus SVMs are versatile.</a:t>
            </a:r>
          </a:p>
          <a:p>
            <a:pPr algn="l">
              <a:buFont typeface="Arial" panose="020B0604020202020204" pitchFamily="34" charset="0"/>
              <a:buChar char="•"/>
            </a:pPr>
            <a:r>
              <a:rPr lang="en-US" b="0" i="0" dirty="0">
                <a:effectLst/>
                <a:latin typeface="-apple-system"/>
              </a:rPr>
              <a:t>Weaknesses:</a:t>
            </a:r>
          </a:p>
          <a:p>
            <a:pPr marL="742950" lvl="1" indent="-285750" algn="l">
              <a:buFont typeface="Arial" panose="020B0604020202020204" pitchFamily="34" charset="0"/>
              <a:buChar char="•"/>
            </a:pPr>
            <a:r>
              <a:rPr lang="en-US" b="0" i="0" dirty="0">
                <a:effectLst/>
                <a:latin typeface="-apple-system"/>
              </a:rPr>
              <a:t>Doesn't perform well with large datasets.</a:t>
            </a:r>
          </a:p>
          <a:p>
            <a:pPr marL="742950" lvl="1" indent="-285750" algn="l">
              <a:buFont typeface="Arial" panose="020B0604020202020204" pitchFamily="34" charset="0"/>
              <a:buChar char="•"/>
            </a:pPr>
            <a:r>
              <a:rPr lang="en-US" b="0" i="0" dirty="0">
                <a:effectLst/>
                <a:latin typeface="-apple-system"/>
              </a:rPr>
              <a:t>Doesn't directly provide probability estimates.</a:t>
            </a:r>
          </a:p>
          <a:p>
            <a:pPr algn="l">
              <a:buFont typeface="Arial" panose="020B0604020202020204" pitchFamily="34" charset="0"/>
              <a:buChar char="•"/>
            </a:pPr>
            <a:r>
              <a:rPr lang="en-US" b="0" i="0" dirty="0">
                <a:effectLst/>
                <a:latin typeface="-apple-system"/>
              </a:rPr>
              <a:t>Candidacy: SVMs were chosen because of their effectiveness given high dimensionality. After incorporating dummy variables, we have more than 100 features in our dataset, so SVMs should be a classifier that works regardless of that. Also, our dataset is not that large to be a deterrent.</a:t>
            </a:r>
          </a:p>
          <a:p>
            <a:endParaRPr lang="tr-TR" dirty="0"/>
          </a:p>
        </p:txBody>
      </p:sp>
      <p:sp>
        <p:nvSpPr>
          <p:cNvPr id="4" name="Slayt Numarası Yer Tutucusu 3"/>
          <p:cNvSpPr>
            <a:spLocks noGrp="1"/>
          </p:cNvSpPr>
          <p:nvPr>
            <p:ph type="sldNum" sz="quarter" idx="5"/>
          </p:nvPr>
        </p:nvSpPr>
        <p:spPr/>
        <p:txBody>
          <a:bodyPr/>
          <a:lstStyle/>
          <a:p>
            <a:fld id="{1D836383-9EFD-47E1-BBE1-2A335A60D13E}" type="slidenum">
              <a:rPr lang="tr-TR" smtClean="0"/>
              <a:t>27</a:t>
            </a:fld>
            <a:endParaRPr lang="tr-TR"/>
          </a:p>
        </p:txBody>
      </p:sp>
    </p:spTree>
    <p:extLst>
      <p:ext uri="{BB962C8B-B14F-4D97-AF65-F5344CB8AC3E}">
        <p14:creationId xmlns:p14="http://schemas.microsoft.com/office/powerpoint/2010/main" val="58519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buFont typeface="Arial" panose="020B0604020202020204" pitchFamily="34" charset="0"/>
              <a:buChar char="•"/>
            </a:pPr>
            <a:r>
              <a:rPr lang="en-US" b="0" i="0" dirty="0">
                <a:effectLst/>
                <a:latin typeface="-apple-system"/>
              </a:rPr>
              <a:t>Strength:</a:t>
            </a:r>
          </a:p>
          <a:p>
            <a:pPr marL="742950" lvl="1" indent="-285750" algn="l">
              <a:buFont typeface="Arial" panose="020B0604020202020204" pitchFamily="34" charset="0"/>
              <a:buChar char="•"/>
            </a:pPr>
            <a:r>
              <a:rPr lang="en-US" b="0" i="0" dirty="0">
                <a:effectLst/>
                <a:latin typeface="-apple-system"/>
              </a:rPr>
              <a:t>Ensemble methods, including </a:t>
            </a:r>
            <a:r>
              <a:rPr lang="en-US" b="0" i="0" dirty="0" err="1">
                <a:effectLst/>
                <a:latin typeface="-apple-system"/>
              </a:rPr>
              <a:t>Adaboost</a:t>
            </a:r>
            <a:r>
              <a:rPr lang="en-US" b="0" i="0" dirty="0">
                <a:effectLst/>
                <a:latin typeface="-apple-system"/>
              </a:rPr>
              <a:t> are more robust than single estimators, have improved generalizability.</a:t>
            </a:r>
          </a:p>
          <a:p>
            <a:pPr marL="742950" lvl="1" indent="-285750" algn="l">
              <a:buFont typeface="Arial" panose="020B0604020202020204" pitchFamily="34" charset="0"/>
              <a:buChar char="•"/>
            </a:pPr>
            <a:r>
              <a:rPr lang="en-US" b="0" i="0" dirty="0">
                <a:effectLst/>
                <a:latin typeface="-apple-system"/>
              </a:rPr>
              <a:t>Simple models can be combined to build a complex model, which is computationally fast.</a:t>
            </a:r>
          </a:p>
          <a:p>
            <a:pPr algn="l">
              <a:buFont typeface="Arial" panose="020B0604020202020204" pitchFamily="34" charset="0"/>
              <a:buChar char="•"/>
            </a:pPr>
            <a:r>
              <a:rPr lang="en-US" b="0" i="0" dirty="0">
                <a:effectLst/>
                <a:latin typeface="-apple-system"/>
              </a:rPr>
              <a:t>Weaknesses:</a:t>
            </a:r>
          </a:p>
          <a:p>
            <a:pPr marL="742950" lvl="1" indent="-285750" algn="l">
              <a:buFont typeface="Arial" panose="020B0604020202020204" pitchFamily="34" charset="0"/>
              <a:buChar char="•"/>
            </a:pPr>
            <a:r>
              <a:rPr lang="en-US" b="0" i="0" dirty="0">
                <a:effectLst/>
                <a:latin typeface="-apple-system"/>
              </a:rPr>
              <a:t>If we have a biased underlying classifier, it will lead to a biased boosted model.</a:t>
            </a:r>
          </a:p>
          <a:p>
            <a:pPr algn="l">
              <a:buFont typeface="Arial" panose="020B0604020202020204" pitchFamily="34" charset="0"/>
              <a:buChar char="•"/>
            </a:pPr>
            <a:r>
              <a:rPr lang="en-US" b="0" i="0" dirty="0">
                <a:effectLst/>
                <a:latin typeface="-apple-system"/>
              </a:rPr>
              <a:t>Candidacy: Ensemble methods are considered to be high quality classifiers, and </a:t>
            </a:r>
            <a:r>
              <a:rPr lang="en-US" b="0" i="0" dirty="0" err="1">
                <a:effectLst/>
                <a:latin typeface="-apple-system"/>
              </a:rPr>
              <a:t>adaboost</a:t>
            </a:r>
            <a:r>
              <a:rPr lang="en-US" b="0" i="0" dirty="0">
                <a:effectLst/>
                <a:latin typeface="-apple-system"/>
              </a:rPr>
              <a:t> is the one of most popular boosting algorithms. We also have a class imbalance in our dataset, which boosting might be robust to.</a:t>
            </a:r>
          </a:p>
          <a:p>
            <a:endParaRPr lang="tr-TR" dirty="0"/>
          </a:p>
        </p:txBody>
      </p:sp>
      <p:sp>
        <p:nvSpPr>
          <p:cNvPr id="4" name="Slayt Numarası Yer Tutucusu 3"/>
          <p:cNvSpPr>
            <a:spLocks noGrp="1"/>
          </p:cNvSpPr>
          <p:nvPr>
            <p:ph type="sldNum" sz="quarter" idx="5"/>
          </p:nvPr>
        </p:nvSpPr>
        <p:spPr/>
        <p:txBody>
          <a:bodyPr/>
          <a:lstStyle/>
          <a:p>
            <a:fld id="{1D836383-9EFD-47E1-BBE1-2A335A60D13E}" type="slidenum">
              <a:rPr lang="tr-TR" smtClean="0"/>
              <a:t>28</a:t>
            </a:fld>
            <a:endParaRPr lang="tr-TR"/>
          </a:p>
        </p:txBody>
      </p:sp>
    </p:spTree>
    <p:extLst>
      <p:ext uri="{BB962C8B-B14F-4D97-AF65-F5344CB8AC3E}">
        <p14:creationId xmlns:p14="http://schemas.microsoft.com/office/powerpoint/2010/main" val="25298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200439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111850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35212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3290922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63313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tr-TR"/>
              <a:t>Asıl başlık stilini düzenlemek için tıklayın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1788916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150861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56414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292839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A6CD7A2-3A93-4D19-9EF5-58B1828594B4}" type="datetimeFigureOut">
              <a:rPr lang="tr-TR" smtClean="0"/>
              <a:t>4.03.2023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53939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3A6CD7A2-3A93-4D19-9EF5-58B1828594B4}" type="datetimeFigureOut">
              <a:rPr lang="tr-TR" smtClean="0"/>
              <a:t>4.03.2023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1912878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A6CD7A2-3A93-4D19-9EF5-58B1828594B4}" type="datetimeFigureOut">
              <a:rPr lang="tr-TR" smtClean="0"/>
              <a:t>4.03.2023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370759735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3A6CD7A2-3A93-4D19-9EF5-58B1828594B4}" type="datetimeFigureOut">
              <a:rPr lang="tr-TR" smtClean="0"/>
              <a:t>4.03.2023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39610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6CD7A2-3A93-4D19-9EF5-58B1828594B4}" type="datetimeFigureOut">
              <a:rPr lang="tr-TR" smtClean="0"/>
              <a:t>4.03.2023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74825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tr-TR"/>
              <a:t>Asıl başlık stilini düzenlemek için tıklayın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A6CD7A2-3A93-4D19-9EF5-58B1828594B4}" type="datetimeFigureOut">
              <a:rPr lang="tr-TR" smtClean="0"/>
              <a:t>4.03.2023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379716750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A6CD7A2-3A93-4D19-9EF5-58B1828594B4}" type="datetimeFigureOut">
              <a:rPr lang="tr-TR" smtClean="0"/>
              <a:t>4.03.2023</a:t>
            </a:fld>
            <a:endParaRPr lang="tr-T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D0EEC9-0E98-4AE8-8077-261D3EAFA1C0}" type="slidenum">
              <a:rPr lang="tr-TR" smtClean="0"/>
              <a:t>‹#›</a:t>
            </a:fld>
            <a:endParaRPr lang="tr-TR"/>
          </a:p>
        </p:txBody>
      </p:sp>
    </p:spTree>
    <p:extLst>
      <p:ext uri="{BB962C8B-B14F-4D97-AF65-F5344CB8AC3E}">
        <p14:creationId xmlns:p14="http://schemas.microsoft.com/office/powerpoint/2010/main" val="1125106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2">
                <a:alpha val="0"/>
              </a:schemeClr>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A6CD7A2-3A93-4D19-9EF5-58B1828594B4}" type="datetimeFigureOut">
              <a:rPr lang="tr-TR" smtClean="0"/>
              <a:t>4.03.2023</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6D0EEC9-0E98-4AE8-8077-261D3EAFA1C0}" type="slidenum">
              <a:rPr lang="tr-TR" smtClean="0"/>
              <a:t>‹#›</a:t>
            </a:fld>
            <a:endParaRPr lang="tr-TR"/>
          </a:p>
        </p:txBody>
      </p:sp>
    </p:spTree>
    <p:extLst>
      <p:ext uri="{BB962C8B-B14F-4D97-AF65-F5344CB8AC3E}">
        <p14:creationId xmlns:p14="http://schemas.microsoft.com/office/powerpoint/2010/main" val="2671047613"/>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sajal2692/data-science-portfolio/blob/master/finding_donors/finding_donors.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ictionary.cambridge.org/dictionary/english/complicated" TargetMode="External"/><Relationship Id="rId2" Type="http://schemas.openxmlformats.org/officeDocument/2006/relationships/hyperlink" Target="https://dictionary.cambridge.org/dictionary/english/quality"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dictionary.cambridge.org/dictionary/english/skill" TargetMode="External"/><Relationship Id="rId4" Type="http://schemas.openxmlformats.org/officeDocument/2006/relationships/hyperlink" Target="https://dictionary.cambridge.org/dictionary/english/grea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ncbi.nlm.nih.gov/pmc/articles/PMC4120293/#:~:text=The%20log%20transformation%20is%2C%20arguably,normal%20or%20near%20normal%20distribution" TargetMode="External"/><Relationship Id="rId2" Type="http://schemas.openxmlformats.org/officeDocument/2006/relationships/hyperlink" Target="https://cseweb.ucsd.edu/classes/sp15/cse190-c/reports/sp15/048.pdf" TargetMode="External"/><Relationship Id="rId1" Type="http://schemas.openxmlformats.org/officeDocument/2006/relationships/slideLayout" Target="../slideLayouts/slideLayout2.xml"/><Relationship Id="rId4" Type="http://schemas.openxmlformats.org/officeDocument/2006/relationships/hyperlink" Target="https://machinelearningmastery.com/how-to-develop-and-evaluate-naive-classifier-strategies-using-probability/#:~:text=A%20naive%20classifier%20model%20is,order%20to%20make%20a%20predic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metin, küçük resim içeren bir resim&#10;&#10;Açıklama otomatik olarak oluşturuldu">
            <a:extLst>
              <a:ext uri="{FF2B5EF4-FFF2-40B4-BE49-F238E27FC236}">
                <a16:creationId xmlns:a16="http://schemas.microsoft.com/office/drawing/2014/main" id="{C8C7D9BE-4032-F861-0AC3-E4F522412407}"/>
              </a:ext>
            </a:extLst>
          </p:cNvPr>
          <p:cNvPicPr>
            <a:picLocks noChangeAspect="1"/>
          </p:cNvPicPr>
          <p:nvPr/>
        </p:nvPicPr>
        <p:blipFill rotWithShape="1">
          <a:blip r:embed="rId3">
            <a:duotone>
              <a:prstClr val="black"/>
              <a:prstClr val="white"/>
            </a:duotone>
          </a:blip>
          <a:srcRect l="47594" t="9091" r="5577"/>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Başlık 1">
            <a:extLst>
              <a:ext uri="{FF2B5EF4-FFF2-40B4-BE49-F238E27FC236}">
                <a16:creationId xmlns:a16="http://schemas.microsoft.com/office/drawing/2014/main" id="{5F754112-7378-8A86-9745-675D28B2C66D}"/>
              </a:ext>
            </a:extLst>
          </p:cNvPr>
          <p:cNvSpPr>
            <a:spLocks noGrp="1"/>
          </p:cNvSpPr>
          <p:nvPr>
            <p:ph type="ctrTitle"/>
          </p:nvPr>
        </p:nvSpPr>
        <p:spPr>
          <a:xfrm>
            <a:off x="668866" y="1678666"/>
            <a:ext cx="5123515" cy="2369093"/>
          </a:xfrm>
        </p:spPr>
        <p:txBody>
          <a:bodyPr>
            <a:normAutofit/>
          </a:bodyPr>
          <a:lstStyle/>
          <a:p>
            <a:r>
              <a:rPr lang="tr-TR" sz="4800">
                <a:latin typeface="+mn-lt"/>
              </a:rPr>
              <a:t>Finding Donors</a:t>
            </a:r>
            <a:r>
              <a:rPr lang="tr-TR" sz="4800"/>
              <a:t>	</a:t>
            </a:r>
          </a:p>
        </p:txBody>
      </p:sp>
      <p:sp>
        <p:nvSpPr>
          <p:cNvPr id="3" name="Alt Başlık 2">
            <a:extLst>
              <a:ext uri="{FF2B5EF4-FFF2-40B4-BE49-F238E27FC236}">
                <a16:creationId xmlns:a16="http://schemas.microsoft.com/office/drawing/2014/main" id="{46F50A64-948D-0B65-F705-B5694C40B935}"/>
              </a:ext>
            </a:extLst>
          </p:cNvPr>
          <p:cNvSpPr>
            <a:spLocks noGrp="1"/>
          </p:cNvSpPr>
          <p:nvPr>
            <p:ph type="subTitle" idx="1"/>
          </p:nvPr>
        </p:nvSpPr>
        <p:spPr>
          <a:xfrm>
            <a:off x="677335" y="4050831"/>
            <a:ext cx="5113217" cy="1096901"/>
          </a:xfrm>
        </p:spPr>
        <p:txBody>
          <a:bodyPr>
            <a:normAutofit/>
          </a:bodyPr>
          <a:lstStyle/>
          <a:p>
            <a:pPr>
              <a:lnSpc>
                <a:spcPct val="90000"/>
              </a:lnSpc>
              <a:spcAft>
                <a:spcPts val="600"/>
              </a:spcAft>
            </a:pPr>
            <a:r>
              <a:rPr lang="tr-TR" sz="1400" b="1" i="1"/>
              <a:t>Başak Dilara Çevik</a:t>
            </a:r>
          </a:p>
          <a:p>
            <a:pPr>
              <a:lnSpc>
                <a:spcPct val="90000"/>
              </a:lnSpc>
              <a:spcAft>
                <a:spcPts val="600"/>
              </a:spcAft>
            </a:pPr>
            <a:r>
              <a:rPr lang="tr-TR" sz="1400"/>
              <a:t>Original Author: </a:t>
            </a:r>
            <a:r>
              <a:rPr lang="tr-TR" sz="1400" b="1" i="0">
                <a:effectLst/>
              </a:rPr>
              <a:t>Sajal Sharma</a:t>
            </a:r>
            <a:endParaRPr lang="tr-TR" sz="1400" b="1"/>
          </a:p>
          <a:p>
            <a:pPr>
              <a:lnSpc>
                <a:spcPct val="90000"/>
              </a:lnSpc>
              <a:spcAft>
                <a:spcPts val="600"/>
              </a:spcAft>
            </a:pPr>
            <a:r>
              <a:rPr lang="tr-TR" sz="1400"/>
              <a:t>Project Link: </a:t>
            </a:r>
            <a:r>
              <a:rPr lang="tr-TR" sz="1400" b="1">
                <a:hlinkClick r:id="rId4">
                  <a:extLst>
                    <a:ext uri="{A12FA001-AC4F-418D-AE19-62706E023703}">
                      <ahyp:hlinkClr xmlns:ahyp="http://schemas.microsoft.com/office/drawing/2018/hyperlinkcolor" val="tx"/>
                    </a:ext>
                  </a:extLst>
                </a:hlinkClick>
              </a:rPr>
              <a:t>GitHub</a:t>
            </a:r>
            <a:endParaRPr lang="tr-TR" sz="1400" b="1"/>
          </a:p>
        </p:txBody>
      </p:sp>
      <p:cxnSp>
        <p:nvCxnSpPr>
          <p:cNvPr id="10"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0281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41" name="Rectangle 38">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Metin kutusu 41">
            <a:extLst>
              <a:ext uri="{FF2B5EF4-FFF2-40B4-BE49-F238E27FC236}">
                <a16:creationId xmlns:a16="http://schemas.microsoft.com/office/drawing/2014/main" id="{A34E4B70-D447-805D-7E30-DD0AD1B848AB}"/>
              </a:ext>
            </a:extLst>
          </p:cNvPr>
          <p:cNvSpPr txBox="1"/>
          <p:nvPr/>
        </p:nvSpPr>
        <p:spPr>
          <a:xfrm>
            <a:off x="395273" y="76199"/>
            <a:ext cx="10653727" cy="1077218"/>
          </a:xfrm>
          <a:prstGeom prst="rect">
            <a:avLst/>
          </a:prstGeom>
          <a:noFill/>
        </p:spPr>
        <p:txBody>
          <a:bodyPr wrap="square" rtlCol="0">
            <a:spAutoFit/>
          </a:bodyPr>
          <a:lstStyle/>
          <a:p>
            <a:pPr algn="ctr"/>
            <a:r>
              <a:rPr lang="tr-TR" sz="3200" b="1" dirty="0">
                <a:solidFill>
                  <a:schemeClr val="bg2">
                    <a:lumMod val="25000"/>
                  </a:schemeClr>
                </a:solidFill>
              </a:rPr>
              <a:t>INCOME LEVELS FOR SELECTED CATEGORICAL VARIABLES</a:t>
            </a:r>
          </a:p>
        </p:txBody>
      </p:sp>
      <p:pic>
        <p:nvPicPr>
          <p:cNvPr id="7" name="Resim 6">
            <a:extLst>
              <a:ext uri="{FF2B5EF4-FFF2-40B4-BE49-F238E27FC236}">
                <a16:creationId xmlns:a16="http://schemas.microsoft.com/office/drawing/2014/main" id="{25D391CB-1488-C3CF-6A7F-4C0EFC237686}"/>
              </a:ext>
            </a:extLst>
          </p:cNvPr>
          <p:cNvPicPr>
            <a:picLocks noChangeAspect="1"/>
          </p:cNvPicPr>
          <p:nvPr/>
        </p:nvPicPr>
        <p:blipFill>
          <a:blip r:embed="rId2"/>
          <a:stretch>
            <a:fillRect/>
          </a:stretch>
        </p:blipFill>
        <p:spPr>
          <a:xfrm>
            <a:off x="6517532" y="1851143"/>
            <a:ext cx="5240687" cy="3612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Metin kutusu 9">
            <a:extLst>
              <a:ext uri="{FF2B5EF4-FFF2-40B4-BE49-F238E27FC236}">
                <a16:creationId xmlns:a16="http://schemas.microsoft.com/office/drawing/2014/main" id="{D1E89E8D-1D51-6925-84AF-87AE37891817}"/>
              </a:ext>
            </a:extLst>
          </p:cNvPr>
          <p:cNvSpPr txBox="1"/>
          <p:nvPr/>
        </p:nvSpPr>
        <p:spPr>
          <a:xfrm>
            <a:off x="395273" y="1317614"/>
            <a:ext cx="6008970" cy="369332"/>
          </a:xfrm>
          <a:prstGeom prst="rect">
            <a:avLst/>
          </a:prstGeom>
          <a:noFill/>
        </p:spPr>
        <p:txBody>
          <a:bodyPr wrap="square" rtlCol="0">
            <a:spAutoFit/>
          </a:bodyPr>
          <a:lstStyle/>
          <a:p>
            <a:pPr algn="l"/>
            <a:r>
              <a:rPr lang="tr-TR" b="1" dirty="0" err="1">
                <a:solidFill>
                  <a:srgbClr val="009900"/>
                </a:solidFill>
              </a:rPr>
              <a:t>Income</a:t>
            </a:r>
            <a:r>
              <a:rPr lang="tr-TR" b="1" dirty="0">
                <a:solidFill>
                  <a:srgbClr val="009900"/>
                </a:solidFill>
              </a:rPr>
              <a:t> </a:t>
            </a:r>
            <a:r>
              <a:rPr lang="tr-TR" b="1" dirty="0" err="1">
                <a:solidFill>
                  <a:srgbClr val="009900"/>
                </a:solidFill>
              </a:rPr>
              <a:t>levels</a:t>
            </a:r>
            <a:r>
              <a:rPr lang="tr-TR" b="1" dirty="0">
                <a:solidFill>
                  <a:srgbClr val="009900"/>
                </a:solidFill>
              </a:rPr>
              <a:t> </a:t>
            </a:r>
            <a:r>
              <a:rPr lang="tr-TR" b="1" dirty="0" err="1">
                <a:solidFill>
                  <a:srgbClr val="009900"/>
                </a:solidFill>
              </a:rPr>
              <a:t>for</a:t>
            </a:r>
            <a:r>
              <a:rPr lang="tr-TR" b="1" dirty="0">
                <a:solidFill>
                  <a:srgbClr val="009900"/>
                </a:solidFill>
              </a:rPr>
              <a:t> USA, </a:t>
            </a:r>
            <a:r>
              <a:rPr lang="tr-TR" b="1" dirty="0" err="1">
                <a:solidFill>
                  <a:srgbClr val="009900"/>
                </a:solidFill>
              </a:rPr>
              <a:t>Mexico</a:t>
            </a:r>
            <a:r>
              <a:rPr lang="tr-TR" b="1" dirty="0">
                <a:solidFill>
                  <a:srgbClr val="009900"/>
                </a:solidFill>
              </a:rPr>
              <a:t> </a:t>
            </a:r>
            <a:r>
              <a:rPr lang="tr-TR" b="1" dirty="0" err="1">
                <a:solidFill>
                  <a:srgbClr val="009900"/>
                </a:solidFill>
              </a:rPr>
              <a:t>and</a:t>
            </a:r>
            <a:r>
              <a:rPr lang="tr-TR" b="1" dirty="0">
                <a:solidFill>
                  <a:srgbClr val="009900"/>
                </a:solidFill>
              </a:rPr>
              <a:t> </a:t>
            </a:r>
            <a:r>
              <a:rPr lang="tr-TR" b="1" dirty="0" err="1">
                <a:solidFill>
                  <a:srgbClr val="009900"/>
                </a:solidFill>
              </a:rPr>
              <a:t>other</a:t>
            </a:r>
            <a:r>
              <a:rPr lang="tr-TR" b="1" dirty="0">
                <a:solidFill>
                  <a:srgbClr val="009900"/>
                </a:solidFill>
              </a:rPr>
              <a:t> </a:t>
            </a:r>
            <a:r>
              <a:rPr lang="tr-TR" b="1" dirty="0" err="1">
                <a:solidFill>
                  <a:srgbClr val="009900"/>
                </a:solidFill>
              </a:rPr>
              <a:t>countries</a:t>
            </a:r>
            <a:r>
              <a:rPr lang="tr-TR" b="1" dirty="0">
                <a:solidFill>
                  <a:srgbClr val="009900"/>
                </a:solidFill>
              </a:rPr>
              <a:t>:</a:t>
            </a:r>
          </a:p>
        </p:txBody>
      </p:sp>
      <p:sp>
        <p:nvSpPr>
          <p:cNvPr id="11" name="Metin kutusu 10">
            <a:extLst>
              <a:ext uri="{FF2B5EF4-FFF2-40B4-BE49-F238E27FC236}">
                <a16:creationId xmlns:a16="http://schemas.microsoft.com/office/drawing/2014/main" id="{2459D82B-9F22-43F4-3845-2159353EC7B6}"/>
              </a:ext>
            </a:extLst>
          </p:cNvPr>
          <p:cNvSpPr txBox="1"/>
          <p:nvPr/>
        </p:nvSpPr>
        <p:spPr>
          <a:xfrm>
            <a:off x="6604762" y="1317614"/>
            <a:ext cx="5587238" cy="369332"/>
          </a:xfrm>
          <a:prstGeom prst="rect">
            <a:avLst/>
          </a:prstGeom>
          <a:noFill/>
        </p:spPr>
        <p:txBody>
          <a:bodyPr wrap="square" rtlCol="0">
            <a:spAutoFit/>
          </a:bodyPr>
          <a:lstStyle/>
          <a:p>
            <a:pPr algn="l"/>
            <a:r>
              <a:rPr lang="tr-TR" b="1" dirty="0" err="1">
                <a:solidFill>
                  <a:srgbClr val="00B050"/>
                </a:solidFill>
              </a:rPr>
              <a:t>Income</a:t>
            </a:r>
            <a:r>
              <a:rPr lang="tr-TR" b="1" dirty="0">
                <a:solidFill>
                  <a:srgbClr val="00B050"/>
                </a:solidFill>
              </a:rPr>
              <a:t> </a:t>
            </a:r>
            <a:r>
              <a:rPr lang="tr-TR" b="1" dirty="0" err="1">
                <a:solidFill>
                  <a:srgbClr val="00B050"/>
                </a:solidFill>
              </a:rPr>
              <a:t>levels</a:t>
            </a:r>
            <a:r>
              <a:rPr lang="tr-TR" b="1" dirty="0">
                <a:solidFill>
                  <a:srgbClr val="00B050"/>
                </a:solidFill>
              </a:rPr>
              <a:t> </a:t>
            </a:r>
            <a:r>
              <a:rPr lang="tr-TR" b="1" dirty="0" err="1">
                <a:solidFill>
                  <a:srgbClr val="00B050"/>
                </a:solidFill>
              </a:rPr>
              <a:t>for</a:t>
            </a:r>
            <a:r>
              <a:rPr lang="tr-TR" b="1" dirty="0">
                <a:solidFill>
                  <a:srgbClr val="00B050"/>
                </a:solidFill>
              </a:rPr>
              <a:t> </a:t>
            </a:r>
            <a:r>
              <a:rPr lang="tr-TR" b="1" dirty="0" err="1">
                <a:solidFill>
                  <a:srgbClr val="00B050"/>
                </a:solidFill>
              </a:rPr>
              <a:t>each</a:t>
            </a:r>
            <a:r>
              <a:rPr lang="tr-TR" b="1" dirty="0">
                <a:solidFill>
                  <a:srgbClr val="00B050"/>
                </a:solidFill>
              </a:rPr>
              <a:t> </a:t>
            </a:r>
            <a:r>
              <a:rPr lang="tr-TR" b="1" dirty="0" err="1">
                <a:solidFill>
                  <a:srgbClr val="00B050"/>
                </a:solidFill>
              </a:rPr>
              <a:t>race</a:t>
            </a:r>
            <a:r>
              <a:rPr lang="tr-TR" b="1" dirty="0">
                <a:solidFill>
                  <a:srgbClr val="00B050"/>
                </a:solidFill>
              </a:rPr>
              <a:t> (</a:t>
            </a:r>
            <a:r>
              <a:rPr lang="tr-TR" b="1" dirty="0" err="1">
                <a:solidFill>
                  <a:srgbClr val="00B050"/>
                </a:solidFill>
              </a:rPr>
              <a:t>ethnicity</a:t>
            </a:r>
            <a:r>
              <a:rPr lang="tr-TR" b="1" dirty="0">
                <a:solidFill>
                  <a:srgbClr val="00B050"/>
                </a:solidFill>
              </a:rPr>
              <a:t>):</a:t>
            </a:r>
          </a:p>
        </p:txBody>
      </p:sp>
      <p:pic>
        <p:nvPicPr>
          <p:cNvPr id="13" name="Resim 12">
            <a:extLst>
              <a:ext uri="{FF2B5EF4-FFF2-40B4-BE49-F238E27FC236}">
                <a16:creationId xmlns:a16="http://schemas.microsoft.com/office/drawing/2014/main" id="{D6D26052-F507-08D6-7029-45DE1A4D7CBC}"/>
              </a:ext>
            </a:extLst>
          </p:cNvPr>
          <p:cNvPicPr>
            <a:picLocks noChangeAspect="1"/>
          </p:cNvPicPr>
          <p:nvPr/>
        </p:nvPicPr>
        <p:blipFill>
          <a:blip r:embed="rId3"/>
          <a:stretch>
            <a:fillRect/>
          </a:stretch>
        </p:blipFill>
        <p:spPr>
          <a:xfrm>
            <a:off x="309768" y="1851143"/>
            <a:ext cx="5786231" cy="3612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Dikdörtgen 1">
            <a:extLst>
              <a:ext uri="{FF2B5EF4-FFF2-40B4-BE49-F238E27FC236}">
                <a16:creationId xmlns:a16="http://schemas.microsoft.com/office/drawing/2014/main" id="{F10F95FE-F9D5-3D54-E5ED-3FD17AC28A5C}"/>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3415690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8442D28A-BA5B-A0D9-C33A-0B70233FFC3F}"/>
              </a:ext>
            </a:extLst>
          </p:cNvPr>
          <p:cNvPicPr>
            <a:picLocks noChangeAspect="1"/>
          </p:cNvPicPr>
          <p:nvPr/>
        </p:nvPicPr>
        <p:blipFill>
          <a:blip r:embed="rId3"/>
          <a:stretch>
            <a:fillRect/>
          </a:stretch>
        </p:blipFill>
        <p:spPr>
          <a:xfrm>
            <a:off x="323501" y="1426887"/>
            <a:ext cx="5143443" cy="36898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Resim 4">
            <a:extLst>
              <a:ext uri="{FF2B5EF4-FFF2-40B4-BE49-F238E27FC236}">
                <a16:creationId xmlns:a16="http://schemas.microsoft.com/office/drawing/2014/main" id="{A1A972C9-042D-7C99-3B79-B2A3A5F556B3}"/>
              </a:ext>
            </a:extLst>
          </p:cNvPr>
          <p:cNvPicPr>
            <a:picLocks noChangeAspect="1"/>
          </p:cNvPicPr>
          <p:nvPr/>
        </p:nvPicPr>
        <p:blipFill>
          <a:blip r:embed="rId4"/>
          <a:stretch>
            <a:fillRect/>
          </a:stretch>
        </p:blipFill>
        <p:spPr>
          <a:xfrm>
            <a:off x="5834560" y="1454589"/>
            <a:ext cx="6143433" cy="3662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Metin kutusu 5">
            <a:extLst>
              <a:ext uri="{FF2B5EF4-FFF2-40B4-BE49-F238E27FC236}">
                <a16:creationId xmlns:a16="http://schemas.microsoft.com/office/drawing/2014/main" id="{002053C5-A493-D467-B3F6-7CD368B09601}"/>
              </a:ext>
            </a:extLst>
          </p:cNvPr>
          <p:cNvSpPr txBox="1"/>
          <p:nvPr/>
        </p:nvSpPr>
        <p:spPr>
          <a:xfrm>
            <a:off x="323500" y="938235"/>
            <a:ext cx="5511059" cy="369332"/>
          </a:xfrm>
          <a:prstGeom prst="rect">
            <a:avLst/>
          </a:prstGeom>
          <a:noFill/>
        </p:spPr>
        <p:txBody>
          <a:bodyPr wrap="square" rtlCol="0">
            <a:spAutoFit/>
          </a:bodyPr>
          <a:lstStyle/>
          <a:p>
            <a:pPr algn="l"/>
            <a:r>
              <a:rPr lang="tr-TR" b="1" dirty="0" err="1">
                <a:solidFill>
                  <a:srgbClr val="009900"/>
                </a:solidFill>
              </a:rPr>
              <a:t>Income</a:t>
            </a:r>
            <a:r>
              <a:rPr lang="tr-TR" b="1" dirty="0">
                <a:solidFill>
                  <a:srgbClr val="009900"/>
                </a:solidFill>
              </a:rPr>
              <a:t> </a:t>
            </a:r>
            <a:r>
              <a:rPr lang="tr-TR" b="1" dirty="0" err="1">
                <a:solidFill>
                  <a:srgbClr val="009900"/>
                </a:solidFill>
              </a:rPr>
              <a:t>levels</a:t>
            </a:r>
            <a:r>
              <a:rPr lang="tr-TR" b="1" dirty="0">
                <a:solidFill>
                  <a:srgbClr val="009900"/>
                </a:solidFill>
              </a:rPr>
              <a:t> </a:t>
            </a:r>
            <a:r>
              <a:rPr lang="tr-TR" b="1" dirty="0" err="1">
                <a:solidFill>
                  <a:srgbClr val="009900"/>
                </a:solidFill>
              </a:rPr>
              <a:t>for</a:t>
            </a:r>
            <a:r>
              <a:rPr lang="tr-TR" b="1" dirty="0">
                <a:solidFill>
                  <a:srgbClr val="009900"/>
                </a:solidFill>
              </a:rPr>
              <a:t> </a:t>
            </a:r>
            <a:r>
              <a:rPr lang="tr-TR" b="1" dirty="0" err="1">
                <a:solidFill>
                  <a:srgbClr val="009900"/>
                </a:solidFill>
              </a:rPr>
              <a:t>each</a:t>
            </a:r>
            <a:r>
              <a:rPr lang="tr-TR" b="1" dirty="0">
                <a:solidFill>
                  <a:srgbClr val="009900"/>
                </a:solidFill>
              </a:rPr>
              <a:t> </a:t>
            </a:r>
            <a:r>
              <a:rPr lang="tr-TR" b="1" dirty="0" err="1">
                <a:solidFill>
                  <a:srgbClr val="009900"/>
                </a:solidFill>
              </a:rPr>
              <a:t>marital</a:t>
            </a:r>
            <a:r>
              <a:rPr lang="tr-TR" b="1" dirty="0">
                <a:solidFill>
                  <a:srgbClr val="009900"/>
                </a:solidFill>
              </a:rPr>
              <a:t> </a:t>
            </a:r>
            <a:r>
              <a:rPr lang="tr-TR" b="1" dirty="0" err="1">
                <a:solidFill>
                  <a:srgbClr val="009900"/>
                </a:solidFill>
              </a:rPr>
              <a:t>status</a:t>
            </a:r>
            <a:r>
              <a:rPr lang="tr-TR" b="1" dirty="0">
                <a:solidFill>
                  <a:srgbClr val="009900"/>
                </a:solidFill>
              </a:rPr>
              <a:t>:</a:t>
            </a:r>
          </a:p>
        </p:txBody>
      </p:sp>
      <p:sp>
        <p:nvSpPr>
          <p:cNvPr id="7" name="Metin kutusu 6">
            <a:extLst>
              <a:ext uri="{FF2B5EF4-FFF2-40B4-BE49-F238E27FC236}">
                <a16:creationId xmlns:a16="http://schemas.microsoft.com/office/drawing/2014/main" id="{ED847761-592E-2E99-AE2F-F5144547BD5D}"/>
              </a:ext>
            </a:extLst>
          </p:cNvPr>
          <p:cNvSpPr txBox="1"/>
          <p:nvPr/>
        </p:nvSpPr>
        <p:spPr>
          <a:xfrm>
            <a:off x="5764941" y="938235"/>
            <a:ext cx="5587238" cy="369332"/>
          </a:xfrm>
          <a:prstGeom prst="rect">
            <a:avLst/>
          </a:prstGeom>
          <a:noFill/>
        </p:spPr>
        <p:txBody>
          <a:bodyPr wrap="square" rtlCol="0">
            <a:spAutoFit/>
          </a:bodyPr>
          <a:lstStyle/>
          <a:p>
            <a:pPr algn="l"/>
            <a:r>
              <a:rPr lang="tr-TR" b="1" dirty="0" err="1">
                <a:solidFill>
                  <a:srgbClr val="009900"/>
                </a:solidFill>
              </a:rPr>
              <a:t>Income</a:t>
            </a:r>
            <a:r>
              <a:rPr lang="tr-TR" b="1" dirty="0">
                <a:solidFill>
                  <a:srgbClr val="009900"/>
                </a:solidFill>
              </a:rPr>
              <a:t> </a:t>
            </a:r>
            <a:r>
              <a:rPr lang="tr-TR" b="1" dirty="0" err="1">
                <a:solidFill>
                  <a:srgbClr val="009900"/>
                </a:solidFill>
              </a:rPr>
              <a:t>levels</a:t>
            </a:r>
            <a:r>
              <a:rPr lang="tr-TR" b="1" dirty="0">
                <a:solidFill>
                  <a:srgbClr val="009900"/>
                </a:solidFill>
              </a:rPr>
              <a:t> </a:t>
            </a:r>
            <a:r>
              <a:rPr lang="tr-TR" b="1" dirty="0" err="1">
                <a:solidFill>
                  <a:srgbClr val="009900"/>
                </a:solidFill>
              </a:rPr>
              <a:t>for</a:t>
            </a:r>
            <a:r>
              <a:rPr lang="tr-TR" b="1" dirty="0">
                <a:solidFill>
                  <a:srgbClr val="009900"/>
                </a:solidFill>
              </a:rPr>
              <a:t> </a:t>
            </a:r>
            <a:r>
              <a:rPr lang="tr-TR" b="1" dirty="0" err="1">
                <a:solidFill>
                  <a:srgbClr val="009900"/>
                </a:solidFill>
              </a:rPr>
              <a:t>each</a:t>
            </a:r>
            <a:r>
              <a:rPr lang="tr-TR" b="1" dirty="0">
                <a:solidFill>
                  <a:srgbClr val="009900"/>
                </a:solidFill>
              </a:rPr>
              <a:t> </a:t>
            </a:r>
            <a:r>
              <a:rPr lang="tr-TR" b="1" dirty="0" err="1">
                <a:solidFill>
                  <a:srgbClr val="009900"/>
                </a:solidFill>
              </a:rPr>
              <a:t>sex</a:t>
            </a:r>
            <a:r>
              <a:rPr lang="tr-TR" b="1" dirty="0">
                <a:solidFill>
                  <a:srgbClr val="009900"/>
                </a:solidFill>
              </a:rPr>
              <a:t>:</a:t>
            </a:r>
          </a:p>
        </p:txBody>
      </p:sp>
      <p:sp>
        <p:nvSpPr>
          <p:cNvPr id="2" name="Dikdörtgen 1">
            <a:extLst>
              <a:ext uri="{FF2B5EF4-FFF2-40B4-BE49-F238E27FC236}">
                <a16:creationId xmlns:a16="http://schemas.microsoft.com/office/drawing/2014/main" id="{5E7376C8-D4C5-CB7E-67DA-740180AD1CB0}"/>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095518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Resim 2">
            <a:extLst>
              <a:ext uri="{FF2B5EF4-FFF2-40B4-BE49-F238E27FC236}">
                <a16:creationId xmlns:a16="http://schemas.microsoft.com/office/drawing/2014/main" id="{CF8D3CD2-0433-52DF-81EA-9F725877EF30}"/>
              </a:ext>
            </a:extLst>
          </p:cNvPr>
          <p:cNvPicPr>
            <a:picLocks noChangeAspect="1"/>
          </p:cNvPicPr>
          <p:nvPr/>
        </p:nvPicPr>
        <p:blipFill>
          <a:blip r:embed="rId2"/>
          <a:stretch>
            <a:fillRect/>
          </a:stretch>
        </p:blipFill>
        <p:spPr>
          <a:xfrm>
            <a:off x="386878" y="1324178"/>
            <a:ext cx="5417818" cy="36077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Resim 4">
            <a:extLst>
              <a:ext uri="{FF2B5EF4-FFF2-40B4-BE49-F238E27FC236}">
                <a16:creationId xmlns:a16="http://schemas.microsoft.com/office/drawing/2014/main" id="{C7527FF9-FFA0-F1C2-3F0B-43C08E8ECC9D}"/>
              </a:ext>
            </a:extLst>
          </p:cNvPr>
          <p:cNvPicPr>
            <a:picLocks noChangeAspect="1"/>
          </p:cNvPicPr>
          <p:nvPr/>
        </p:nvPicPr>
        <p:blipFill>
          <a:blip r:embed="rId3"/>
          <a:stretch>
            <a:fillRect/>
          </a:stretch>
        </p:blipFill>
        <p:spPr>
          <a:xfrm>
            <a:off x="6096000" y="1324177"/>
            <a:ext cx="5244876" cy="36077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Metin kutusu 11">
            <a:extLst>
              <a:ext uri="{FF2B5EF4-FFF2-40B4-BE49-F238E27FC236}">
                <a16:creationId xmlns:a16="http://schemas.microsoft.com/office/drawing/2014/main" id="{13E0CD49-D4D2-9925-F133-B0EE38830FBD}"/>
              </a:ext>
            </a:extLst>
          </p:cNvPr>
          <p:cNvSpPr txBox="1"/>
          <p:nvPr/>
        </p:nvSpPr>
        <p:spPr>
          <a:xfrm>
            <a:off x="323500" y="938235"/>
            <a:ext cx="5511059" cy="369332"/>
          </a:xfrm>
          <a:prstGeom prst="rect">
            <a:avLst/>
          </a:prstGeom>
          <a:noFill/>
        </p:spPr>
        <p:txBody>
          <a:bodyPr wrap="square" rtlCol="0">
            <a:spAutoFit/>
          </a:bodyPr>
          <a:lstStyle/>
          <a:p>
            <a:pPr algn="l"/>
            <a:r>
              <a:rPr lang="tr-TR" b="1" dirty="0" err="1">
                <a:solidFill>
                  <a:srgbClr val="009900"/>
                </a:solidFill>
              </a:rPr>
              <a:t>Income</a:t>
            </a:r>
            <a:r>
              <a:rPr lang="tr-TR" b="1" dirty="0">
                <a:solidFill>
                  <a:srgbClr val="009900"/>
                </a:solidFill>
              </a:rPr>
              <a:t> </a:t>
            </a:r>
            <a:r>
              <a:rPr lang="tr-TR" b="1" dirty="0" err="1">
                <a:solidFill>
                  <a:srgbClr val="009900"/>
                </a:solidFill>
              </a:rPr>
              <a:t>levels</a:t>
            </a:r>
            <a:r>
              <a:rPr lang="tr-TR" b="1" dirty="0">
                <a:solidFill>
                  <a:srgbClr val="009900"/>
                </a:solidFill>
              </a:rPr>
              <a:t> </a:t>
            </a:r>
            <a:r>
              <a:rPr lang="tr-TR" b="1" dirty="0" err="1">
                <a:solidFill>
                  <a:srgbClr val="009900"/>
                </a:solidFill>
              </a:rPr>
              <a:t>for</a:t>
            </a:r>
            <a:r>
              <a:rPr lang="tr-TR" b="1" dirty="0">
                <a:solidFill>
                  <a:srgbClr val="009900"/>
                </a:solidFill>
              </a:rPr>
              <a:t> </a:t>
            </a:r>
            <a:r>
              <a:rPr lang="tr-TR" b="1" dirty="0" err="1">
                <a:solidFill>
                  <a:srgbClr val="009900"/>
                </a:solidFill>
              </a:rPr>
              <a:t>each</a:t>
            </a:r>
            <a:r>
              <a:rPr lang="tr-TR" b="1" dirty="0">
                <a:solidFill>
                  <a:srgbClr val="009900"/>
                </a:solidFill>
              </a:rPr>
              <a:t> </a:t>
            </a:r>
            <a:r>
              <a:rPr lang="tr-TR" b="1" dirty="0" err="1">
                <a:solidFill>
                  <a:srgbClr val="009900"/>
                </a:solidFill>
              </a:rPr>
              <a:t>workclass</a:t>
            </a:r>
            <a:r>
              <a:rPr lang="tr-TR" b="1" dirty="0">
                <a:solidFill>
                  <a:srgbClr val="009900"/>
                </a:solidFill>
              </a:rPr>
              <a:t>:</a:t>
            </a:r>
          </a:p>
        </p:txBody>
      </p:sp>
      <p:sp>
        <p:nvSpPr>
          <p:cNvPr id="13" name="Metin kutusu 12">
            <a:extLst>
              <a:ext uri="{FF2B5EF4-FFF2-40B4-BE49-F238E27FC236}">
                <a16:creationId xmlns:a16="http://schemas.microsoft.com/office/drawing/2014/main" id="{D59BDCCD-3D98-D40D-993C-218ACD91C99B}"/>
              </a:ext>
            </a:extLst>
          </p:cNvPr>
          <p:cNvSpPr txBox="1"/>
          <p:nvPr/>
        </p:nvSpPr>
        <p:spPr>
          <a:xfrm>
            <a:off x="6156535" y="938235"/>
            <a:ext cx="5511059" cy="369332"/>
          </a:xfrm>
          <a:prstGeom prst="rect">
            <a:avLst/>
          </a:prstGeom>
          <a:noFill/>
        </p:spPr>
        <p:txBody>
          <a:bodyPr wrap="square" rtlCol="0">
            <a:spAutoFit/>
          </a:bodyPr>
          <a:lstStyle/>
          <a:p>
            <a:pPr algn="l"/>
            <a:r>
              <a:rPr lang="tr-TR" b="1" dirty="0" err="1">
                <a:solidFill>
                  <a:srgbClr val="009900"/>
                </a:solidFill>
              </a:rPr>
              <a:t>Income</a:t>
            </a:r>
            <a:r>
              <a:rPr lang="tr-TR" b="1" dirty="0">
                <a:solidFill>
                  <a:srgbClr val="009900"/>
                </a:solidFill>
              </a:rPr>
              <a:t> </a:t>
            </a:r>
            <a:r>
              <a:rPr lang="tr-TR" b="1" dirty="0" err="1">
                <a:solidFill>
                  <a:srgbClr val="009900"/>
                </a:solidFill>
              </a:rPr>
              <a:t>levels</a:t>
            </a:r>
            <a:r>
              <a:rPr lang="tr-TR" b="1" dirty="0">
                <a:solidFill>
                  <a:srgbClr val="009900"/>
                </a:solidFill>
              </a:rPr>
              <a:t> </a:t>
            </a:r>
            <a:r>
              <a:rPr lang="tr-TR" b="1" dirty="0" err="1">
                <a:solidFill>
                  <a:srgbClr val="009900"/>
                </a:solidFill>
              </a:rPr>
              <a:t>for</a:t>
            </a:r>
            <a:r>
              <a:rPr lang="tr-TR" b="1" dirty="0">
                <a:solidFill>
                  <a:srgbClr val="009900"/>
                </a:solidFill>
              </a:rPr>
              <a:t> </a:t>
            </a:r>
            <a:r>
              <a:rPr lang="tr-TR" b="1" dirty="0" err="1">
                <a:solidFill>
                  <a:srgbClr val="009900"/>
                </a:solidFill>
              </a:rPr>
              <a:t>each</a:t>
            </a:r>
            <a:r>
              <a:rPr lang="tr-TR" b="1" dirty="0">
                <a:solidFill>
                  <a:srgbClr val="009900"/>
                </a:solidFill>
              </a:rPr>
              <a:t> </a:t>
            </a:r>
            <a:r>
              <a:rPr lang="tr-TR" b="1" dirty="0" err="1">
                <a:solidFill>
                  <a:srgbClr val="009900"/>
                </a:solidFill>
              </a:rPr>
              <a:t>occupation</a:t>
            </a:r>
            <a:r>
              <a:rPr lang="tr-TR" b="1" dirty="0">
                <a:solidFill>
                  <a:srgbClr val="009900"/>
                </a:solidFill>
              </a:rPr>
              <a:t>:</a:t>
            </a:r>
          </a:p>
        </p:txBody>
      </p:sp>
      <p:sp>
        <p:nvSpPr>
          <p:cNvPr id="2" name="Dikdörtgen 1">
            <a:extLst>
              <a:ext uri="{FF2B5EF4-FFF2-40B4-BE49-F238E27FC236}">
                <a16:creationId xmlns:a16="http://schemas.microsoft.com/office/drawing/2014/main" id="{E8EEEE37-9768-A172-EE89-09D678842DAF}"/>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411303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9" name="Straight Connector 38">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Isosceles Triangle 47">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0" name="Rectangle 49">
            <a:extLst>
              <a:ext uri="{FF2B5EF4-FFF2-40B4-BE49-F238E27FC236}">
                <a16:creationId xmlns:a16="http://schemas.microsoft.com/office/drawing/2014/main" id="{F0656BFA-9C98-404D-A9A8-62F85430C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7"/>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CEFF5E2-6478-4C20-B0EB-864D7BD0A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harita içeren bir resim&#10;&#10;Açıklama otomatik olarak oluşturuldu">
            <a:extLst>
              <a:ext uri="{FF2B5EF4-FFF2-40B4-BE49-F238E27FC236}">
                <a16:creationId xmlns:a16="http://schemas.microsoft.com/office/drawing/2014/main" id="{4FB4AFA2-A68D-11FD-4D55-0112D68E9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96" y="478283"/>
            <a:ext cx="11107808" cy="5202670"/>
          </a:xfrm>
          <a:prstGeom prst="rect">
            <a:avLst/>
          </a:prstGeom>
        </p:spPr>
      </p:pic>
      <p:sp>
        <p:nvSpPr>
          <p:cNvPr id="2" name="Metin kutusu 1">
            <a:extLst>
              <a:ext uri="{FF2B5EF4-FFF2-40B4-BE49-F238E27FC236}">
                <a16:creationId xmlns:a16="http://schemas.microsoft.com/office/drawing/2014/main" id="{A3F07AF6-6E3F-D3AB-CA0B-B99DA7E8837A}"/>
              </a:ext>
            </a:extLst>
          </p:cNvPr>
          <p:cNvSpPr txBox="1"/>
          <p:nvPr/>
        </p:nvSpPr>
        <p:spPr>
          <a:xfrm>
            <a:off x="1208693" y="5435600"/>
            <a:ext cx="9305925" cy="646331"/>
          </a:xfrm>
          <a:prstGeom prst="rect">
            <a:avLst/>
          </a:prstGeom>
          <a:noFill/>
        </p:spPr>
        <p:txBody>
          <a:bodyPr wrap="square" rtlCol="0">
            <a:spAutoFit/>
          </a:bodyPr>
          <a:lstStyle/>
          <a:p>
            <a:pPr algn="ctr"/>
            <a:r>
              <a:rPr lang="en-US" b="0" i="0" dirty="0">
                <a:solidFill>
                  <a:srgbClr val="009900"/>
                </a:solidFill>
                <a:effectLst/>
                <a:latin typeface="Consolas" panose="020B0609020204030204" pitchFamily="49" charset="0"/>
              </a:rPr>
              <a:t>The percentage of people who earn more than 50</a:t>
            </a:r>
            <a:r>
              <a:rPr lang="tr-TR" b="0" i="0" dirty="0">
                <a:solidFill>
                  <a:srgbClr val="009900"/>
                </a:solidFill>
                <a:effectLst/>
                <a:latin typeface="Consolas" panose="020B0609020204030204" pitchFamily="49" charset="0"/>
              </a:rPr>
              <a:t>000</a:t>
            </a:r>
          </a:p>
          <a:p>
            <a:pPr algn="ctr"/>
            <a:r>
              <a:rPr lang="tr-TR" dirty="0">
                <a:solidFill>
                  <a:srgbClr val="009900"/>
                </a:solidFill>
                <a:latin typeface="Consolas" panose="020B0609020204030204" pitchFamily="49" charset="0"/>
              </a:rPr>
              <a:t>-&gt; I</a:t>
            </a:r>
            <a:r>
              <a:rPr lang="en-US" b="0" i="0" dirty="0">
                <a:solidFill>
                  <a:srgbClr val="009900"/>
                </a:solidFill>
                <a:effectLst/>
                <a:latin typeface="Consolas" panose="020B0609020204030204" pitchFamily="49" charset="0"/>
              </a:rPr>
              <a:t>n the US</a:t>
            </a:r>
            <a:r>
              <a:rPr lang="tr-TR" b="0" i="0" dirty="0">
                <a:solidFill>
                  <a:srgbClr val="009900"/>
                </a:solidFill>
                <a:effectLst/>
                <a:latin typeface="Consolas" panose="020B0609020204030204" pitchFamily="49" charset="0"/>
              </a:rPr>
              <a:t>, it</a:t>
            </a:r>
            <a:r>
              <a:rPr lang="en-US" b="0" i="0" dirty="0">
                <a:solidFill>
                  <a:srgbClr val="009900"/>
                </a:solidFill>
                <a:effectLst/>
                <a:latin typeface="Consolas" panose="020B0609020204030204" pitchFamily="49" charset="0"/>
              </a:rPr>
              <a:t> is 36.81%</a:t>
            </a:r>
            <a:endParaRPr lang="tr-TR" dirty="0">
              <a:solidFill>
                <a:srgbClr val="009900"/>
              </a:solidFill>
            </a:endParaRPr>
          </a:p>
        </p:txBody>
      </p:sp>
      <p:sp>
        <p:nvSpPr>
          <p:cNvPr id="4" name="Metin kutusu 3">
            <a:extLst>
              <a:ext uri="{FF2B5EF4-FFF2-40B4-BE49-F238E27FC236}">
                <a16:creationId xmlns:a16="http://schemas.microsoft.com/office/drawing/2014/main" id="{86F1C712-EEC5-FFF2-4372-D3FB32822ED4}"/>
              </a:ext>
            </a:extLst>
          </p:cNvPr>
          <p:cNvSpPr txBox="1"/>
          <p:nvPr/>
        </p:nvSpPr>
        <p:spPr>
          <a:xfrm>
            <a:off x="3045209" y="106000"/>
            <a:ext cx="5736464" cy="368938"/>
          </a:xfrm>
          <a:prstGeom prst="rect">
            <a:avLst/>
          </a:prstGeom>
          <a:noFill/>
        </p:spPr>
        <p:txBody>
          <a:bodyPr wrap="square" rtlCol="0">
            <a:spAutoFit/>
          </a:bodyPr>
          <a:lstStyle/>
          <a:p>
            <a:pPr algn="ctr"/>
            <a:r>
              <a:rPr lang="tr-TR" b="1" i="0" dirty="0">
                <a:solidFill>
                  <a:srgbClr val="FF9900"/>
                </a:solidFill>
                <a:effectLst/>
                <a:latin typeface="arial" panose="020B0604020202020204" pitchFamily="34" charset="0"/>
              </a:rPr>
              <a:t>A </a:t>
            </a:r>
            <a:r>
              <a:rPr lang="tr-TR" b="1" i="0" dirty="0" err="1">
                <a:solidFill>
                  <a:srgbClr val="FF9900"/>
                </a:solidFill>
                <a:effectLst/>
                <a:latin typeface="arial" panose="020B0604020202020204" pitchFamily="34" charset="0"/>
              </a:rPr>
              <a:t>choropleth</a:t>
            </a:r>
            <a:r>
              <a:rPr lang="tr-TR" b="1" i="0" dirty="0">
                <a:solidFill>
                  <a:srgbClr val="FF9900"/>
                </a:solidFill>
                <a:effectLst/>
                <a:latin typeface="arial" panose="020B0604020202020204" pitchFamily="34" charset="0"/>
              </a:rPr>
              <a:t> </a:t>
            </a:r>
            <a:r>
              <a:rPr lang="tr-TR" b="1" i="0" dirty="0" err="1">
                <a:solidFill>
                  <a:srgbClr val="FF9900"/>
                </a:solidFill>
                <a:effectLst/>
                <a:latin typeface="arial" panose="020B0604020202020204" pitchFamily="34" charset="0"/>
              </a:rPr>
              <a:t>map</a:t>
            </a:r>
            <a:endParaRPr lang="tr-TR" b="1" dirty="0">
              <a:solidFill>
                <a:srgbClr val="FF9900"/>
              </a:solidFill>
            </a:endParaRPr>
          </a:p>
        </p:txBody>
      </p:sp>
      <p:sp>
        <p:nvSpPr>
          <p:cNvPr id="5" name="Dikdörtgen 4">
            <a:extLst>
              <a:ext uri="{FF2B5EF4-FFF2-40B4-BE49-F238E27FC236}">
                <a16:creationId xmlns:a16="http://schemas.microsoft.com/office/drawing/2014/main" id="{8D0DB1D6-167D-CA19-0B90-4DE14EBE7A23}"/>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2841359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B2A6E2F0-5293-BF9B-A39B-ED79B8182077}"/>
              </a:ext>
            </a:extLst>
          </p:cNvPr>
          <p:cNvSpPr txBox="1"/>
          <p:nvPr/>
        </p:nvSpPr>
        <p:spPr>
          <a:xfrm>
            <a:off x="2569935" y="323536"/>
            <a:ext cx="6007608" cy="523220"/>
          </a:xfrm>
          <a:prstGeom prst="rect">
            <a:avLst/>
          </a:prstGeom>
          <a:noFill/>
        </p:spPr>
        <p:txBody>
          <a:bodyPr wrap="square" rtlCol="0">
            <a:spAutoFit/>
          </a:bodyPr>
          <a:lstStyle/>
          <a:p>
            <a:pPr algn="ctr"/>
            <a:r>
              <a:rPr lang="tr-TR" sz="2800" dirty="0" err="1">
                <a:solidFill>
                  <a:srgbClr val="009900"/>
                </a:solidFill>
              </a:rPr>
              <a:t>Numerical</a:t>
            </a:r>
            <a:r>
              <a:rPr lang="tr-TR" sz="2800" dirty="0">
                <a:solidFill>
                  <a:srgbClr val="009900"/>
                </a:solidFill>
              </a:rPr>
              <a:t> </a:t>
            </a:r>
            <a:r>
              <a:rPr lang="tr-TR" sz="2800" dirty="0" err="1">
                <a:solidFill>
                  <a:srgbClr val="009900"/>
                </a:solidFill>
              </a:rPr>
              <a:t>Features</a:t>
            </a:r>
            <a:r>
              <a:rPr lang="tr-TR" sz="2800" dirty="0">
                <a:solidFill>
                  <a:srgbClr val="009900"/>
                </a:solidFill>
              </a:rPr>
              <a:t> Analysis</a:t>
            </a:r>
          </a:p>
        </p:txBody>
      </p:sp>
      <p:pic>
        <p:nvPicPr>
          <p:cNvPr id="7" name="Resim 6">
            <a:extLst>
              <a:ext uri="{FF2B5EF4-FFF2-40B4-BE49-F238E27FC236}">
                <a16:creationId xmlns:a16="http://schemas.microsoft.com/office/drawing/2014/main" id="{BB0F8CA4-5B1A-2DF9-29B4-30A39DB7E8D5}"/>
              </a:ext>
            </a:extLst>
          </p:cNvPr>
          <p:cNvPicPr>
            <a:picLocks noChangeAspect="1"/>
          </p:cNvPicPr>
          <p:nvPr/>
        </p:nvPicPr>
        <p:blipFill>
          <a:blip r:embed="rId2"/>
          <a:stretch>
            <a:fillRect/>
          </a:stretch>
        </p:blipFill>
        <p:spPr>
          <a:xfrm>
            <a:off x="4141104" y="1570795"/>
            <a:ext cx="3541858" cy="3716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Resim 10">
            <a:extLst>
              <a:ext uri="{FF2B5EF4-FFF2-40B4-BE49-F238E27FC236}">
                <a16:creationId xmlns:a16="http://schemas.microsoft.com/office/drawing/2014/main" id="{E79D3B28-1EE5-C5D6-7E34-391E665E2A05}"/>
              </a:ext>
            </a:extLst>
          </p:cNvPr>
          <p:cNvPicPr>
            <a:picLocks noChangeAspect="1"/>
          </p:cNvPicPr>
          <p:nvPr/>
        </p:nvPicPr>
        <p:blipFill>
          <a:blip r:embed="rId3"/>
          <a:stretch>
            <a:fillRect/>
          </a:stretch>
        </p:blipFill>
        <p:spPr>
          <a:xfrm>
            <a:off x="241072" y="1570794"/>
            <a:ext cx="3541858" cy="37164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Resim 19">
            <a:extLst>
              <a:ext uri="{FF2B5EF4-FFF2-40B4-BE49-F238E27FC236}">
                <a16:creationId xmlns:a16="http://schemas.microsoft.com/office/drawing/2014/main" id="{A26C42CA-B544-557D-6863-E63F5F4367C7}"/>
              </a:ext>
            </a:extLst>
          </p:cNvPr>
          <p:cNvPicPr>
            <a:picLocks noChangeAspect="1"/>
          </p:cNvPicPr>
          <p:nvPr/>
        </p:nvPicPr>
        <p:blipFill>
          <a:blip r:embed="rId4"/>
          <a:stretch>
            <a:fillRect/>
          </a:stretch>
        </p:blipFill>
        <p:spPr>
          <a:xfrm>
            <a:off x="8183416" y="1570795"/>
            <a:ext cx="3541859" cy="3716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Metin kutusu 20">
            <a:extLst>
              <a:ext uri="{FF2B5EF4-FFF2-40B4-BE49-F238E27FC236}">
                <a16:creationId xmlns:a16="http://schemas.microsoft.com/office/drawing/2014/main" id="{543CB56B-8059-832F-A04E-25DF20100E2C}"/>
              </a:ext>
            </a:extLst>
          </p:cNvPr>
          <p:cNvSpPr txBox="1"/>
          <p:nvPr/>
        </p:nvSpPr>
        <p:spPr>
          <a:xfrm>
            <a:off x="551839" y="5826572"/>
            <a:ext cx="10720388" cy="369332"/>
          </a:xfrm>
          <a:prstGeom prst="rect">
            <a:avLst/>
          </a:prstGeom>
          <a:noFill/>
        </p:spPr>
        <p:txBody>
          <a:bodyPr wrap="square" rtlCol="0">
            <a:spAutoFit/>
          </a:bodyPr>
          <a:lstStyle/>
          <a:p>
            <a:pPr algn="ctr"/>
            <a:r>
              <a:rPr lang="tr-TR" dirty="0" err="1"/>
              <a:t>Education</a:t>
            </a:r>
            <a:r>
              <a:rPr lang="tr-TR" dirty="0"/>
              <a:t> </a:t>
            </a:r>
            <a:r>
              <a:rPr lang="tr-TR" dirty="0" err="1"/>
              <a:t>number</a:t>
            </a:r>
            <a:r>
              <a:rPr lang="tr-TR" dirty="0"/>
              <a:t>, </a:t>
            </a:r>
            <a:r>
              <a:rPr lang="tr-TR" dirty="0" err="1"/>
              <a:t>age</a:t>
            </a:r>
            <a:r>
              <a:rPr lang="tr-TR" dirty="0"/>
              <a:t>, </a:t>
            </a:r>
            <a:r>
              <a:rPr lang="tr-TR" dirty="0" err="1"/>
              <a:t>and</a:t>
            </a:r>
            <a:r>
              <a:rPr lang="tr-TR" dirty="0"/>
              <a:t> </a:t>
            </a:r>
            <a:r>
              <a:rPr lang="tr-TR" dirty="0" err="1"/>
              <a:t>hours</a:t>
            </a:r>
            <a:r>
              <a:rPr lang="tr-TR" dirty="0"/>
              <a:t> </a:t>
            </a:r>
            <a:r>
              <a:rPr lang="tr-TR" dirty="0" err="1"/>
              <a:t>per</a:t>
            </a:r>
            <a:r>
              <a:rPr lang="tr-TR" dirty="0"/>
              <a:t> </a:t>
            </a:r>
            <a:r>
              <a:rPr lang="tr-TR" dirty="0" err="1"/>
              <a:t>week</a:t>
            </a:r>
            <a:r>
              <a:rPr lang="tr-TR" dirty="0"/>
              <a:t> </a:t>
            </a:r>
            <a:r>
              <a:rPr lang="tr-TR" dirty="0" err="1"/>
              <a:t>features</a:t>
            </a:r>
            <a:r>
              <a:rPr lang="tr-TR" dirty="0"/>
              <a:t> </a:t>
            </a:r>
            <a:r>
              <a:rPr lang="tr-TR" dirty="0" err="1"/>
              <a:t>are</a:t>
            </a:r>
            <a:r>
              <a:rPr lang="tr-TR" dirty="0"/>
              <a:t> </a:t>
            </a:r>
            <a:r>
              <a:rPr lang="tr-TR" dirty="0" err="1"/>
              <a:t>close</a:t>
            </a:r>
            <a:r>
              <a:rPr lang="tr-TR" dirty="0"/>
              <a:t> </a:t>
            </a:r>
            <a:r>
              <a:rPr lang="tr-TR" dirty="0" err="1"/>
              <a:t>to</a:t>
            </a:r>
            <a:r>
              <a:rPr lang="tr-TR" dirty="0"/>
              <a:t> normal </a:t>
            </a:r>
            <a:r>
              <a:rPr lang="tr-TR" dirty="0" err="1"/>
              <a:t>distribution</a:t>
            </a:r>
            <a:r>
              <a:rPr lang="tr-TR" dirty="0"/>
              <a:t>.</a:t>
            </a:r>
          </a:p>
        </p:txBody>
      </p:sp>
      <p:sp>
        <p:nvSpPr>
          <p:cNvPr id="22" name="Dikdörtgen 21">
            <a:extLst>
              <a:ext uri="{FF2B5EF4-FFF2-40B4-BE49-F238E27FC236}">
                <a16:creationId xmlns:a16="http://schemas.microsoft.com/office/drawing/2014/main" id="{2554A871-03C3-A4FD-EDDB-C54D831D9D37}"/>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734359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1A2E37ED-B954-9647-4AEC-EE0B82245D6A}"/>
              </a:ext>
            </a:extLst>
          </p:cNvPr>
          <p:cNvPicPr>
            <a:picLocks noChangeAspect="1"/>
          </p:cNvPicPr>
          <p:nvPr/>
        </p:nvPicPr>
        <p:blipFill>
          <a:blip r:embed="rId3"/>
          <a:stretch>
            <a:fillRect/>
          </a:stretch>
        </p:blipFill>
        <p:spPr>
          <a:xfrm>
            <a:off x="6396037" y="1071561"/>
            <a:ext cx="4657725" cy="4867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Resim 4">
            <a:extLst>
              <a:ext uri="{FF2B5EF4-FFF2-40B4-BE49-F238E27FC236}">
                <a16:creationId xmlns:a16="http://schemas.microsoft.com/office/drawing/2014/main" id="{FEE751EF-36E9-BD55-9981-1B9FFA21F9FA}"/>
              </a:ext>
            </a:extLst>
          </p:cNvPr>
          <p:cNvPicPr>
            <a:picLocks noChangeAspect="1"/>
          </p:cNvPicPr>
          <p:nvPr/>
        </p:nvPicPr>
        <p:blipFill>
          <a:blip r:embed="rId4"/>
          <a:stretch>
            <a:fillRect/>
          </a:stretch>
        </p:blipFill>
        <p:spPr>
          <a:xfrm>
            <a:off x="623887" y="1071561"/>
            <a:ext cx="4638675" cy="4867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Metin kutusu 5">
            <a:extLst>
              <a:ext uri="{FF2B5EF4-FFF2-40B4-BE49-F238E27FC236}">
                <a16:creationId xmlns:a16="http://schemas.microsoft.com/office/drawing/2014/main" id="{48E4CF57-76A9-4201-0CE7-A776577D429A}"/>
              </a:ext>
            </a:extLst>
          </p:cNvPr>
          <p:cNvSpPr txBox="1"/>
          <p:nvPr/>
        </p:nvSpPr>
        <p:spPr>
          <a:xfrm>
            <a:off x="623887" y="308491"/>
            <a:ext cx="10720388" cy="369332"/>
          </a:xfrm>
          <a:prstGeom prst="rect">
            <a:avLst/>
          </a:prstGeom>
          <a:noFill/>
        </p:spPr>
        <p:txBody>
          <a:bodyPr wrap="square" rtlCol="0">
            <a:spAutoFit/>
          </a:bodyPr>
          <a:lstStyle/>
          <a:p>
            <a:pPr algn="ctr"/>
            <a:r>
              <a:rPr lang="tr-TR" dirty="0" err="1"/>
              <a:t>Distributions</a:t>
            </a:r>
            <a:r>
              <a:rPr lang="tr-TR" dirty="0"/>
              <a:t> of </a:t>
            </a:r>
            <a:r>
              <a:rPr lang="tr-TR" dirty="0" err="1"/>
              <a:t>capital</a:t>
            </a:r>
            <a:r>
              <a:rPr lang="tr-TR" dirty="0"/>
              <a:t> </a:t>
            </a:r>
            <a:r>
              <a:rPr lang="tr-TR" dirty="0" err="1"/>
              <a:t>gain</a:t>
            </a:r>
            <a:r>
              <a:rPr lang="tr-TR" dirty="0"/>
              <a:t> </a:t>
            </a:r>
            <a:r>
              <a:rPr lang="tr-TR" dirty="0" err="1"/>
              <a:t>and</a:t>
            </a:r>
            <a:r>
              <a:rPr lang="tr-TR" dirty="0"/>
              <a:t> </a:t>
            </a:r>
            <a:r>
              <a:rPr lang="tr-TR" dirty="0" err="1"/>
              <a:t>capital</a:t>
            </a:r>
            <a:r>
              <a:rPr lang="tr-TR" dirty="0"/>
              <a:t> </a:t>
            </a:r>
            <a:r>
              <a:rPr lang="tr-TR" dirty="0" err="1"/>
              <a:t>loss</a:t>
            </a:r>
            <a:r>
              <a:rPr lang="tr-TR" dirty="0"/>
              <a:t> </a:t>
            </a:r>
            <a:r>
              <a:rPr lang="tr-TR" dirty="0" err="1"/>
              <a:t>are</a:t>
            </a:r>
            <a:r>
              <a:rPr lang="tr-TR" dirty="0"/>
              <a:t> </a:t>
            </a:r>
            <a:r>
              <a:rPr lang="tr-TR" dirty="0" err="1"/>
              <a:t>right-skewed</a:t>
            </a:r>
            <a:r>
              <a:rPr lang="tr-TR" dirty="0"/>
              <a:t>.</a:t>
            </a:r>
          </a:p>
        </p:txBody>
      </p:sp>
      <p:sp>
        <p:nvSpPr>
          <p:cNvPr id="7" name="Dikdörtgen 6">
            <a:extLst>
              <a:ext uri="{FF2B5EF4-FFF2-40B4-BE49-F238E27FC236}">
                <a16:creationId xmlns:a16="http://schemas.microsoft.com/office/drawing/2014/main" id="{F1A9BA18-5C24-07D9-6776-0308E9930198}"/>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4137953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DEA07D3-DEBC-9277-F9E5-CEE246A6C99B}"/>
              </a:ext>
            </a:extLst>
          </p:cNvPr>
          <p:cNvSpPr>
            <a:spLocks noGrp="1"/>
          </p:cNvSpPr>
          <p:nvPr>
            <p:ph type="title"/>
          </p:nvPr>
        </p:nvSpPr>
        <p:spPr/>
        <p:txBody>
          <a:bodyPr/>
          <a:lstStyle/>
          <a:p>
            <a:r>
              <a:rPr lang="tr-TR" b="1" dirty="0">
                <a:solidFill>
                  <a:srgbClr val="FFC000"/>
                </a:solidFill>
                <a:effectLst/>
                <a:latin typeface="Consolas" panose="020B0609020204030204" pitchFamily="49" charset="0"/>
              </a:rPr>
              <a:t>3-) Data </a:t>
            </a:r>
            <a:r>
              <a:rPr lang="tr-TR" b="1" dirty="0" err="1">
                <a:solidFill>
                  <a:srgbClr val="FFC000"/>
                </a:solidFill>
                <a:effectLst/>
                <a:latin typeface="Consolas" panose="020B0609020204030204" pitchFamily="49" charset="0"/>
              </a:rPr>
              <a:t>Preparation</a:t>
            </a:r>
            <a:br>
              <a:rPr lang="tr-TR" b="0" dirty="0">
                <a:solidFill>
                  <a:srgbClr val="383A42"/>
                </a:solidFill>
                <a:effectLst/>
                <a:latin typeface="Consolas" panose="020B0609020204030204" pitchFamily="49" charset="0"/>
              </a:rPr>
            </a:br>
            <a:endParaRPr lang="tr-TR" dirty="0"/>
          </a:p>
        </p:txBody>
      </p:sp>
      <p:sp>
        <p:nvSpPr>
          <p:cNvPr id="3" name="İçerik Yer Tutucusu 2">
            <a:extLst>
              <a:ext uri="{FF2B5EF4-FFF2-40B4-BE49-F238E27FC236}">
                <a16:creationId xmlns:a16="http://schemas.microsoft.com/office/drawing/2014/main" id="{F5F1295A-2DE5-1BA1-3F75-33FF9F505AC0}"/>
              </a:ext>
            </a:extLst>
          </p:cNvPr>
          <p:cNvSpPr>
            <a:spLocks noGrp="1"/>
          </p:cNvSpPr>
          <p:nvPr>
            <p:ph idx="1"/>
          </p:nvPr>
        </p:nvSpPr>
        <p:spPr>
          <a:xfrm>
            <a:off x="677334" y="1371601"/>
            <a:ext cx="8596668" cy="4669762"/>
          </a:xfrm>
        </p:spPr>
        <p:txBody>
          <a:bodyPr>
            <a:normAutofit lnSpcReduction="10000"/>
          </a:bodyPr>
          <a:lstStyle/>
          <a:p>
            <a:r>
              <a:rPr lang="tr-TR" b="1" dirty="0">
                <a:solidFill>
                  <a:srgbClr val="383A42"/>
                </a:solidFill>
                <a:latin typeface="Consolas" panose="020B0609020204030204" pitchFamily="49" charset="0"/>
              </a:rPr>
              <a:t>L</a:t>
            </a:r>
            <a:r>
              <a:rPr lang="tr-TR" b="1" dirty="0">
                <a:solidFill>
                  <a:srgbClr val="383A42"/>
                </a:solidFill>
                <a:effectLst/>
                <a:latin typeface="Consolas" panose="020B0609020204030204" pitchFamily="49" charset="0"/>
              </a:rPr>
              <a:t>og-</a:t>
            </a:r>
            <a:r>
              <a:rPr lang="tr-TR" b="1" dirty="0" err="1">
                <a:solidFill>
                  <a:srgbClr val="383A42"/>
                </a:solidFill>
                <a:effectLst/>
                <a:latin typeface="Consolas" panose="020B0609020204030204" pitchFamily="49" charset="0"/>
              </a:rPr>
              <a:t>transform</a:t>
            </a:r>
            <a:r>
              <a:rPr lang="tr-TR" b="1" dirty="0">
                <a:solidFill>
                  <a:srgbClr val="383A42"/>
                </a:solidFill>
                <a:effectLst/>
                <a:latin typeface="Consolas" panose="020B0609020204030204" pitchFamily="49" charset="0"/>
              </a:rPr>
              <a:t> </a:t>
            </a:r>
            <a:r>
              <a:rPr lang="tr-TR" b="1" dirty="0" err="1">
                <a:solidFill>
                  <a:srgbClr val="383A42"/>
                </a:solidFill>
                <a:effectLst/>
                <a:latin typeface="Consolas" panose="020B0609020204030204" pitchFamily="49" charset="0"/>
              </a:rPr>
              <a:t>the</a:t>
            </a:r>
            <a:r>
              <a:rPr lang="tr-TR" b="1" dirty="0">
                <a:solidFill>
                  <a:srgbClr val="383A42"/>
                </a:solidFill>
                <a:effectLst/>
                <a:latin typeface="Consolas" panose="020B0609020204030204" pitchFamily="49" charset="0"/>
              </a:rPr>
              <a:t> </a:t>
            </a:r>
            <a:r>
              <a:rPr lang="tr-TR" b="1" dirty="0" err="1">
                <a:solidFill>
                  <a:srgbClr val="383A42"/>
                </a:solidFill>
                <a:effectLst/>
                <a:latin typeface="Consolas" panose="020B0609020204030204" pitchFamily="49" charset="0"/>
              </a:rPr>
              <a:t>skewed</a:t>
            </a:r>
            <a:r>
              <a:rPr lang="tr-TR" b="1" dirty="0">
                <a:solidFill>
                  <a:srgbClr val="383A42"/>
                </a:solidFill>
                <a:effectLst/>
                <a:latin typeface="Consolas" panose="020B0609020204030204" pitchFamily="49" charset="0"/>
              </a:rPr>
              <a:t> </a:t>
            </a:r>
            <a:r>
              <a:rPr lang="tr-TR" b="1" dirty="0" err="1">
                <a:solidFill>
                  <a:srgbClr val="383A42"/>
                </a:solidFill>
                <a:effectLst/>
                <a:latin typeface="Consolas" panose="020B0609020204030204" pitchFamily="49" charset="0"/>
              </a:rPr>
              <a:t>features</a:t>
            </a:r>
            <a:endParaRPr lang="tr-TR" b="1" dirty="0">
              <a:solidFill>
                <a:srgbClr val="383A42"/>
              </a:solidFill>
              <a:effectLst/>
              <a:latin typeface="Consolas" panose="020B0609020204030204" pitchFamily="49" charset="0"/>
            </a:endParaRPr>
          </a:p>
          <a:p>
            <a:pPr marL="0" indent="0">
              <a:buNone/>
            </a:pPr>
            <a:r>
              <a:rPr lang="tr-TR" dirty="0" err="1">
                <a:solidFill>
                  <a:srgbClr val="383A42"/>
                </a:solidFill>
                <a:latin typeface="Consolas" panose="020B0609020204030204" pitchFamily="49" charset="0"/>
              </a:rPr>
              <a:t>Skewness</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indicates</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whether</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the</a:t>
            </a:r>
            <a:r>
              <a:rPr lang="tr-TR" dirty="0">
                <a:solidFill>
                  <a:srgbClr val="383A42"/>
                </a:solidFill>
                <a:latin typeface="Consolas" panose="020B0609020204030204" pitchFamily="49" charset="0"/>
              </a:rPr>
              <a:t> data is </a:t>
            </a:r>
            <a:r>
              <a:rPr lang="tr-TR" dirty="0" err="1">
                <a:solidFill>
                  <a:srgbClr val="383A42"/>
                </a:solidFill>
                <a:latin typeface="Consolas" panose="020B0609020204030204" pitchFamily="49" charset="0"/>
              </a:rPr>
              <a:t>concentrated</a:t>
            </a:r>
            <a:r>
              <a:rPr lang="tr-TR" dirty="0">
                <a:solidFill>
                  <a:srgbClr val="383A42"/>
                </a:solidFill>
                <a:latin typeface="Consolas" panose="020B0609020204030204" pitchFamily="49" charset="0"/>
              </a:rPr>
              <a:t> on </a:t>
            </a:r>
            <a:r>
              <a:rPr lang="tr-TR" dirty="0" err="1">
                <a:solidFill>
                  <a:srgbClr val="383A42"/>
                </a:solidFill>
                <a:latin typeface="Consolas" panose="020B0609020204030204" pitchFamily="49" charset="0"/>
              </a:rPr>
              <a:t>one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side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If</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the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mean</a:t>
            </a:r>
            <a:r>
              <a:rPr lang="tr-TR" dirty="0">
                <a:solidFill>
                  <a:srgbClr val="383A42"/>
                </a:solidFill>
                <a:latin typeface="Consolas" panose="020B0609020204030204" pitchFamily="49" charset="0"/>
              </a:rPr>
              <a:t> is </a:t>
            </a:r>
            <a:r>
              <a:rPr lang="tr-TR" dirty="0" err="1">
                <a:solidFill>
                  <a:srgbClr val="383A42"/>
                </a:solidFill>
                <a:latin typeface="Consolas" panose="020B0609020204030204" pitchFamily="49" charset="0"/>
              </a:rPr>
              <a:t>lower</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than</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the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median</a:t>
            </a:r>
            <a:r>
              <a:rPr lang="tr-TR" dirty="0">
                <a:solidFill>
                  <a:srgbClr val="383A42"/>
                </a:solidFill>
                <a:latin typeface="Consolas" panose="020B0609020204030204" pitchFamily="49" charset="0"/>
              </a:rPr>
              <a:t> it is </a:t>
            </a:r>
            <a:r>
              <a:rPr lang="tr-TR" dirty="0" err="1">
                <a:solidFill>
                  <a:srgbClr val="383A42"/>
                </a:solidFill>
                <a:latin typeface="Consolas" panose="020B0609020204030204" pitchFamily="49" charset="0"/>
              </a:rPr>
              <a:t>left-skewed</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negative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skew</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Because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outliers</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are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to</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the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left</a:t>
            </a:r>
            <a:r>
              <a:rPr lang="tr-TR" dirty="0">
                <a:solidFill>
                  <a:srgbClr val="383A42"/>
                </a:solidFill>
                <a:latin typeface="Consolas" panose="020B0609020204030204" pitchFamily="49" charset="0"/>
              </a:rPr>
              <a:t>.</a:t>
            </a:r>
          </a:p>
          <a:p>
            <a:pPr marL="0" indent="0">
              <a:buNone/>
            </a:pPr>
            <a:r>
              <a:rPr lang="tr-TR" b="0" dirty="0">
                <a:solidFill>
                  <a:srgbClr val="383A42"/>
                </a:solidFill>
                <a:effectLst/>
                <a:latin typeface="Consolas" panose="020B0609020204030204" pitchFamily="49" charset="0"/>
              </a:rPr>
              <a:t>«</a:t>
            </a:r>
            <a:r>
              <a:rPr lang="en-US" b="0" dirty="0">
                <a:solidFill>
                  <a:srgbClr val="383A42"/>
                </a:solidFill>
                <a:effectLst/>
                <a:latin typeface="Consolas" panose="020B0609020204030204" pitchFamily="49" charset="0"/>
              </a:rPr>
              <a:t>Log transformation is a data transformation method in which it replaces each variable x with a log(x).</a:t>
            </a:r>
            <a:endParaRPr lang="tr-TR" b="0" dirty="0">
              <a:solidFill>
                <a:srgbClr val="383A42"/>
              </a:solidFill>
              <a:effectLst/>
              <a:latin typeface="Consolas" panose="020B0609020204030204" pitchFamily="49" charset="0"/>
            </a:endParaRPr>
          </a:p>
          <a:p>
            <a:pPr marL="0" indent="0">
              <a:buNone/>
            </a:pPr>
            <a:r>
              <a:rPr lang="tr-TR" dirty="0">
                <a:solidFill>
                  <a:srgbClr val="383A42"/>
                </a:solidFill>
                <a:latin typeface="Consolas" panose="020B0609020204030204" pitchFamily="49" charset="0"/>
              </a:rPr>
              <a:t>T</a:t>
            </a:r>
            <a:r>
              <a:rPr lang="en-US" b="0" dirty="0">
                <a:solidFill>
                  <a:srgbClr val="383A42"/>
                </a:solidFill>
                <a:effectLst/>
                <a:latin typeface="Consolas" panose="020B0609020204030204" pitchFamily="49" charset="0"/>
              </a:rPr>
              <a:t>he most popular among the different types of transformations used to transform skewed data to approximately conform to normality.</a:t>
            </a:r>
            <a:r>
              <a:rPr lang="tr-TR" b="0" dirty="0">
                <a:solidFill>
                  <a:srgbClr val="383A42"/>
                </a:solidFill>
                <a:effectLst/>
                <a:latin typeface="Consolas" panose="020B0609020204030204" pitchFamily="49" charset="0"/>
              </a:rPr>
              <a:t>»</a:t>
            </a:r>
          </a:p>
          <a:p>
            <a:r>
              <a:rPr lang="tr-TR" b="1" dirty="0" err="1">
                <a:solidFill>
                  <a:srgbClr val="383A42"/>
                </a:solidFill>
                <a:effectLst/>
                <a:latin typeface="Consolas" panose="020B0609020204030204" pitchFamily="49" charset="0"/>
              </a:rPr>
              <a:t>Normalizing</a:t>
            </a:r>
            <a:r>
              <a:rPr lang="tr-TR" b="1" dirty="0">
                <a:solidFill>
                  <a:srgbClr val="383A42"/>
                </a:solidFill>
                <a:effectLst/>
                <a:latin typeface="Consolas" panose="020B0609020204030204" pitchFamily="49" charset="0"/>
              </a:rPr>
              <a:t> </a:t>
            </a:r>
            <a:r>
              <a:rPr lang="tr-TR" b="1" dirty="0" err="1">
                <a:solidFill>
                  <a:srgbClr val="383A42"/>
                </a:solidFill>
                <a:latin typeface="Consolas" panose="020B0609020204030204" pitchFamily="49" charset="0"/>
              </a:rPr>
              <a:t>n</a:t>
            </a:r>
            <a:r>
              <a:rPr lang="tr-TR" b="1" dirty="0" err="1">
                <a:solidFill>
                  <a:srgbClr val="383A42"/>
                </a:solidFill>
                <a:effectLst/>
                <a:latin typeface="Consolas" panose="020B0609020204030204" pitchFamily="49" charset="0"/>
              </a:rPr>
              <a:t>umerical</a:t>
            </a:r>
            <a:r>
              <a:rPr lang="tr-TR" b="1" dirty="0">
                <a:solidFill>
                  <a:srgbClr val="383A42"/>
                </a:solidFill>
                <a:effectLst/>
                <a:latin typeface="Consolas" panose="020B0609020204030204" pitchFamily="49" charset="0"/>
              </a:rPr>
              <a:t> </a:t>
            </a:r>
            <a:r>
              <a:rPr lang="tr-TR" b="1" dirty="0" err="1">
                <a:solidFill>
                  <a:srgbClr val="383A42"/>
                </a:solidFill>
                <a:latin typeface="Consolas" panose="020B0609020204030204" pitchFamily="49" charset="0"/>
              </a:rPr>
              <a:t>f</a:t>
            </a:r>
            <a:r>
              <a:rPr lang="tr-TR" b="1" dirty="0" err="1">
                <a:solidFill>
                  <a:srgbClr val="383A42"/>
                </a:solidFill>
                <a:effectLst/>
                <a:latin typeface="Consolas" panose="020B0609020204030204" pitchFamily="49" charset="0"/>
              </a:rPr>
              <a:t>eatures</a:t>
            </a:r>
            <a:endParaRPr lang="tr-TR" b="1" dirty="0">
              <a:solidFill>
                <a:srgbClr val="383A42"/>
              </a:solidFill>
              <a:effectLst/>
              <a:latin typeface="Consolas" panose="020B0609020204030204" pitchFamily="49" charset="0"/>
            </a:endParaRPr>
          </a:p>
          <a:p>
            <a:pPr marL="0" indent="0">
              <a:buNone/>
            </a:pPr>
            <a:r>
              <a:rPr lang="tr-TR" dirty="0">
                <a:solidFill>
                  <a:srgbClr val="383A42"/>
                </a:solidFill>
                <a:effectLst/>
                <a:latin typeface="Consolas" panose="020B0609020204030204" pitchFamily="49" charset="0"/>
              </a:rPr>
              <a:t>«</a:t>
            </a:r>
            <a:r>
              <a:rPr lang="en-US" dirty="0">
                <a:solidFill>
                  <a:srgbClr val="383A42"/>
                </a:solidFill>
                <a:effectLst/>
                <a:latin typeface="Consolas" panose="020B0609020204030204" pitchFamily="49" charset="0"/>
              </a:rPr>
              <a:t>Normalization typically means </a:t>
            </a:r>
            <a:r>
              <a:rPr lang="en-US" dirty="0" err="1">
                <a:solidFill>
                  <a:srgbClr val="383A42"/>
                </a:solidFill>
                <a:effectLst/>
                <a:latin typeface="Consolas" panose="020B0609020204030204" pitchFamily="49" charset="0"/>
              </a:rPr>
              <a:t>rescal</a:t>
            </a:r>
            <a:r>
              <a:rPr lang="tr-TR" dirty="0" err="1">
                <a:solidFill>
                  <a:srgbClr val="383A42"/>
                </a:solidFill>
                <a:effectLst/>
                <a:latin typeface="Consolas" panose="020B0609020204030204" pitchFamily="49" charset="0"/>
              </a:rPr>
              <a:t>ing</a:t>
            </a:r>
            <a:r>
              <a:rPr lang="en-US" dirty="0">
                <a:solidFill>
                  <a:srgbClr val="383A42"/>
                </a:solidFill>
                <a:effectLst/>
                <a:latin typeface="Consolas" panose="020B0609020204030204" pitchFamily="49" charset="0"/>
              </a:rPr>
              <a:t> the values into a range of [0,1]</a:t>
            </a:r>
            <a:endParaRPr lang="tr-TR" dirty="0">
              <a:solidFill>
                <a:srgbClr val="383A42"/>
              </a:solidFill>
              <a:effectLst/>
              <a:latin typeface="Consolas" panose="020B0609020204030204" pitchFamily="49" charset="0"/>
            </a:endParaRPr>
          </a:p>
          <a:p>
            <a:pPr marL="0" indent="0">
              <a:buNone/>
            </a:pPr>
            <a:r>
              <a:rPr lang="tr-TR" dirty="0" err="1">
                <a:solidFill>
                  <a:srgbClr val="383A42"/>
                </a:solidFill>
                <a:latin typeface="Consolas" panose="020B0609020204030204" pitchFamily="49" charset="0"/>
              </a:rPr>
              <a:t>It</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aims</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to</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reduce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the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weight</a:t>
            </a:r>
            <a:r>
              <a:rPr lang="tr-TR" dirty="0">
                <a:solidFill>
                  <a:srgbClr val="383A42"/>
                </a:solidFill>
                <a:latin typeface="Consolas" panose="020B0609020204030204" pitchFamily="49" charset="0"/>
              </a:rPr>
              <a:t> of </a:t>
            </a:r>
            <a:r>
              <a:rPr lang="tr-TR" dirty="0" err="1">
                <a:solidFill>
                  <a:srgbClr val="383A42"/>
                </a:solidFill>
                <a:latin typeface="Consolas" panose="020B0609020204030204" pitchFamily="49" charset="0"/>
              </a:rPr>
              <a:t>higher</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numbers</a:t>
            </a:r>
            <a:r>
              <a:rPr lang="tr-TR" dirty="0">
                <a:solidFill>
                  <a:srgbClr val="383A42"/>
                </a:solidFill>
                <a:latin typeface="Consolas" panose="020B0609020204030204" pitchFamily="49" charset="0"/>
              </a:rPr>
              <a:t>.</a:t>
            </a:r>
          </a:p>
          <a:p>
            <a:pPr marL="0" indent="0">
              <a:buNone/>
            </a:pPr>
            <a:r>
              <a:rPr lang="tr-TR" dirty="0" err="1">
                <a:solidFill>
                  <a:srgbClr val="383A42"/>
                </a:solidFill>
                <a:effectLst/>
                <a:latin typeface="Consolas" panose="020B0609020204030204" pitchFamily="49" charset="0"/>
              </a:rPr>
              <a:t>If</a:t>
            </a:r>
            <a:r>
              <a:rPr lang="tr-TR" dirty="0">
                <a:solidFill>
                  <a:srgbClr val="383A42"/>
                </a:solidFill>
                <a:effectLst/>
                <a:latin typeface="Consolas" panose="020B0609020204030204" pitchFamily="49" charset="0"/>
              </a:rPr>
              <a:t> </a:t>
            </a:r>
            <a:r>
              <a:rPr lang="tr-TR" dirty="0" err="1">
                <a:solidFill>
                  <a:srgbClr val="383A42"/>
                </a:solidFill>
                <a:effectLst/>
                <a:latin typeface="Consolas" panose="020B0609020204030204" pitchFamily="49" charset="0"/>
              </a:rPr>
              <a:t>we</a:t>
            </a:r>
            <a:r>
              <a:rPr lang="tr-TR" dirty="0">
                <a:solidFill>
                  <a:srgbClr val="383A42"/>
                </a:solidFill>
                <a:effectLst/>
                <a:latin typeface="Consolas" panose="020B0609020204030204" pitchFamily="49" charset="0"/>
              </a:rPr>
              <a:t> </a:t>
            </a:r>
            <a:r>
              <a:rPr lang="tr-TR" dirty="0" err="1">
                <a:solidFill>
                  <a:srgbClr val="383A42"/>
                </a:solidFill>
                <a:effectLst/>
                <a:latin typeface="Consolas" panose="020B0609020204030204" pitchFamily="49" charset="0"/>
              </a:rPr>
              <a:t>know</a:t>
            </a:r>
            <a:r>
              <a:rPr lang="tr-TR" dirty="0">
                <a:solidFill>
                  <a:srgbClr val="383A42"/>
                </a:solidFill>
                <a:effectLst/>
                <a:latin typeface="Consolas" panose="020B0609020204030204" pitchFamily="49" charset="0"/>
              </a:rPr>
              <a:t> a </a:t>
            </a:r>
            <a:r>
              <a:rPr lang="tr-TR" dirty="0" err="1">
                <a:solidFill>
                  <a:srgbClr val="383A42"/>
                </a:solidFill>
                <a:effectLst/>
                <a:latin typeface="Consolas" panose="020B0609020204030204" pitchFamily="49" charset="0"/>
              </a:rPr>
              <a:t>variable</a:t>
            </a:r>
            <a:r>
              <a:rPr lang="tr-TR" dirty="0">
                <a:solidFill>
                  <a:srgbClr val="383A42"/>
                </a:solidFill>
                <a:effectLst/>
                <a:latin typeface="Consolas" panose="020B0609020204030204" pitchFamily="49" charset="0"/>
              </a:rPr>
              <a:t> is </a:t>
            </a:r>
            <a:r>
              <a:rPr lang="tr-TR" dirty="0" err="1">
                <a:solidFill>
                  <a:srgbClr val="383A42"/>
                </a:solidFill>
                <a:effectLst/>
                <a:latin typeface="Consolas" panose="020B0609020204030204" pitchFamily="49" charset="0"/>
              </a:rPr>
              <a:t>significantly</a:t>
            </a:r>
            <a:r>
              <a:rPr lang="tr-TR" dirty="0">
                <a:solidFill>
                  <a:srgbClr val="383A42"/>
                </a:solidFill>
                <a:effectLst/>
                <a:latin typeface="Consolas" panose="020B0609020204030204" pitchFamily="49" charset="0"/>
              </a:rPr>
              <a:t> </a:t>
            </a:r>
            <a:r>
              <a:rPr lang="tr-TR" dirty="0" err="1">
                <a:solidFill>
                  <a:srgbClr val="383A42"/>
                </a:solidFill>
                <a:effectLst/>
                <a:latin typeface="Consolas" panose="020B0609020204030204" pitchFamily="49" charset="0"/>
              </a:rPr>
              <a:t>more</a:t>
            </a:r>
            <a:r>
              <a:rPr lang="tr-TR" dirty="0">
                <a:solidFill>
                  <a:srgbClr val="383A42"/>
                </a:solidFill>
                <a:effectLst/>
                <a:latin typeface="Consolas" panose="020B0609020204030204" pitchFamily="49" charset="0"/>
              </a:rPr>
              <a:t> </a:t>
            </a:r>
            <a:r>
              <a:rPr lang="tr-TR" dirty="0" err="1">
                <a:solidFill>
                  <a:srgbClr val="383A42"/>
                </a:solidFill>
                <a:effectLst/>
                <a:latin typeface="Consolas" panose="020B0609020204030204" pitchFamily="49" charset="0"/>
              </a:rPr>
              <a:t>important</a:t>
            </a:r>
            <a:r>
              <a:rPr lang="tr-TR" dirty="0">
                <a:solidFill>
                  <a:srgbClr val="383A42"/>
                </a:solidFill>
                <a:effectLst/>
                <a:latin typeface="Consolas" panose="020B0609020204030204" pitchFamily="49" charset="0"/>
              </a:rPr>
              <a:t> </a:t>
            </a:r>
            <a:r>
              <a:rPr lang="tr-TR" dirty="0" err="1">
                <a:solidFill>
                  <a:srgbClr val="383A42"/>
                </a:solidFill>
                <a:effectLst/>
                <a:latin typeface="Consolas" panose="020B0609020204030204" pitchFamily="49" charset="0"/>
              </a:rPr>
              <a:t>than</a:t>
            </a:r>
            <a:r>
              <a:rPr lang="tr-TR" dirty="0">
                <a:solidFill>
                  <a:srgbClr val="383A42"/>
                </a:solidFill>
                <a:effectLst/>
                <a:latin typeface="Consolas" panose="020B0609020204030204" pitchFamily="49" charset="0"/>
              </a:rPr>
              <a:t> </a:t>
            </a:r>
            <a:r>
              <a:rPr lang="tr-TR" dirty="0" err="1">
                <a:solidFill>
                  <a:srgbClr val="383A42"/>
                </a:solidFill>
                <a:effectLst/>
                <a:latin typeface="Consolas" panose="020B0609020204030204" pitchFamily="49" charset="0"/>
              </a:rPr>
              <a:t>the</a:t>
            </a:r>
            <a:r>
              <a:rPr lang="tr-TR" dirty="0">
                <a:solidFill>
                  <a:srgbClr val="383A42"/>
                </a:solidFill>
                <a:effectLst/>
                <a:latin typeface="Consolas" panose="020B0609020204030204" pitchFamily="49" charset="0"/>
              </a:rPr>
              <a:t> </a:t>
            </a:r>
            <a:r>
              <a:rPr lang="tr-TR" dirty="0" err="1">
                <a:solidFill>
                  <a:srgbClr val="383A42"/>
                </a:solidFill>
                <a:effectLst/>
                <a:latin typeface="Consolas" panose="020B0609020204030204" pitchFamily="49" charset="0"/>
              </a:rPr>
              <a:t>other</a:t>
            </a:r>
            <a:r>
              <a:rPr lang="tr-TR" dirty="0">
                <a:solidFill>
                  <a:srgbClr val="383A42"/>
                </a:solidFill>
                <a:effectLst/>
                <a:latin typeface="Consolas" panose="020B0609020204030204" pitchFamily="49" charset="0"/>
              </a:rPr>
              <a:t> </a:t>
            </a:r>
            <a:r>
              <a:rPr lang="tr-TR" dirty="0" err="1">
                <a:solidFill>
                  <a:srgbClr val="383A42"/>
                </a:solidFill>
                <a:effectLst/>
                <a:latin typeface="Consolas" panose="020B0609020204030204" pitchFamily="49" charset="0"/>
              </a:rPr>
              <a:t>we</a:t>
            </a:r>
            <a:r>
              <a:rPr lang="tr-TR" dirty="0">
                <a:solidFill>
                  <a:srgbClr val="383A42"/>
                </a:solidFill>
                <a:effectLst/>
                <a:latin typeface="Consolas" panose="020B0609020204030204" pitchFamily="49" charset="0"/>
              </a:rPr>
              <a:t> </a:t>
            </a:r>
            <a:r>
              <a:rPr lang="tr-TR" dirty="0" err="1">
                <a:solidFill>
                  <a:srgbClr val="383A42"/>
                </a:solidFill>
                <a:effectLst/>
                <a:latin typeface="Consolas" panose="020B0609020204030204" pitchFamily="49" charset="0"/>
              </a:rPr>
              <a:t>should</a:t>
            </a:r>
            <a:r>
              <a:rPr lang="tr-TR" dirty="0" err="1">
                <a:solidFill>
                  <a:srgbClr val="383A42"/>
                </a:solidFill>
                <a:latin typeface="Consolas" panose="020B0609020204030204" pitchFamily="49" charset="0"/>
              </a:rPr>
              <a:t>n’t</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use</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normalization</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or</a:t>
            </a:r>
            <a:r>
              <a:rPr lang="tr-TR" dirty="0">
                <a:solidFill>
                  <a:srgbClr val="383A42"/>
                </a:solidFill>
                <a:latin typeface="Consolas" panose="020B0609020204030204" pitchFamily="49" charset="0"/>
              </a:rPr>
              <a:t> </a:t>
            </a:r>
            <a:r>
              <a:rPr lang="tr-TR" dirty="0" err="1">
                <a:solidFill>
                  <a:srgbClr val="383A42"/>
                </a:solidFill>
                <a:latin typeface="Consolas" panose="020B0609020204030204" pitchFamily="49" charset="0"/>
              </a:rPr>
              <a:t>standardization</a:t>
            </a:r>
            <a:r>
              <a:rPr lang="tr-TR" dirty="0">
                <a:solidFill>
                  <a:srgbClr val="383A42"/>
                </a:solidFill>
                <a:latin typeface="Consolas" panose="020B0609020204030204" pitchFamily="49" charset="0"/>
              </a:rPr>
              <a:t>.</a:t>
            </a:r>
            <a:r>
              <a:rPr lang="tr-TR" dirty="0">
                <a:solidFill>
                  <a:srgbClr val="383A42"/>
                </a:solidFill>
                <a:effectLst/>
                <a:latin typeface="Consolas" panose="020B0609020204030204" pitchFamily="49" charset="0"/>
              </a:rPr>
              <a:t>»</a:t>
            </a:r>
          </a:p>
          <a:p>
            <a:pPr marL="0" indent="0">
              <a:buNone/>
            </a:pPr>
            <a:endParaRPr lang="tr-TR" dirty="0">
              <a:solidFill>
                <a:srgbClr val="383A42"/>
              </a:solidFill>
              <a:effectLst/>
              <a:latin typeface="Consolas" panose="020B0609020204030204" pitchFamily="49" charset="0"/>
            </a:endParaRPr>
          </a:p>
          <a:p>
            <a:pPr marL="0" indent="0">
              <a:buNone/>
            </a:pPr>
            <a:endParaRPr lang="tr-TR" dirty="0">
              <a:solidFill>
                <a:srgbClr val="383A42"/>
              </a:solidFill>
              <a:effectLst/>
              <a:latin typeface="Consolas" panose="020B0609020204030204" pitchFamily="49" charset="0"/>
            </a:endParaRPr>
          </a:p>
          <a:p>
            <a:pPr marL="0" indent="0">
              <a:buNone/>
            </a:pPr>
            <a:endParaRPr lang="tr-TR" dirty="0">
              <a:solidFill>
                <a:srgbClr val="383A42"/>
              </a:solidFill>
              <a:effectLst/>
              <a:latin typeface="Consolas" panose="020B0609020204030204" pitchFamily="49" charset="0"/>
            </a:endParaRPr>
          </a:p>
          <a:p>
            <a:endParaRPr lang="tr-TR" dirty="0"/>
          </a:p>
        </p:txBody>
      </p:sp>
    </p:spTree>
    <p:extLst>
      <p:ext uri="{BB962C8B-B14F-4D97-AF65-F5344CB8AC3E}">
        <p14:creationId xmlns:p14="http://schemas.microsoft.com/office/powerpoint/2010/main" val="770917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C104D923-DD3C-FE80-7162-1B7BE98A3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621" y="3613665"/>
            <a:ext cx="6563894" cy="2921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çerik Yer Tutucusu 4">
            <a:extLst>
              <a:ext uri="{FF2B5EF4-FFF2-40B4-BE49-F238E27FC236}">
                <a16:creationId xmlns:a16="http://schemas.microsoft.com/office/drawing/2014/main" id="{571CF69E-8252-DA99-0EE2-9408A3A32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621" y="115303"/>
            <a:ext cx="6563892" cy="29210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Metin kutusu 1">
            <a:extLst>
              <a:ext uri="{FF2B5EF4-FFF2-40B4-BE49-F238E27FC236}">
                <a16:creationId xmlns:a16="http://schemas.microsoft.com/office/drawing/2014/main" id="{52547D84-AF6D-2EE3-9A75-C97682759E26}"/>
              </a:ext>
            </a:extLst>
          </p:cNvPr>
          <p:cNvSpPr txBox="1"/>
          <p:nvPr/>
        </p:nvSpPr>
        <p:spPr>
          <a:xfrm>
            <a:off x="2847974" y="3137008"/>
            <a:ext cx="5486399" cy="369332"/>
          </a:xfrm>
          <a:prstGeom prst="rect">
            <a:avLst/>
          </a:prstGeom>
          <a:noFill/>
        </p:spPr>
        <p:txBody>
          <a:bodyPr wrap="square" rtlCol="0">
            <a:spAutoFit/>
          </a:bodyPr>
          <a:lstStyle/>
          <a:p>
            <a:pPr algn="ctr"/>
            <a:r>
              <a:rPr lang="tr-TR" b="1" dirty="0" err="1"/>
              <a:t>Transforming</a:t>
            </a:r>
            <a:r>
              <a:rPr lang="tr-TR" b="1" dirty="0"/>
              <a:t> </a:t>
            </a:r>
            <a:r>
              <a:rPr lang="tr-TR" b="1" dirty="0" err="1"/>
              <a:t>Skewed</a:t>
            </a:r>
            <a:r>
              <a:rPr lang="tr-TR" b="1" dirty="0"/>
              <a:t> </a:t>
            </a:r>
            <a:r>
              <a:rPr lang="tr-TR" b="1" dirty="0" err="1"/>
              <a:t>Continuous</a:t>
            </a:r>
            <a:r>
              <a:rPr lang="tr-TR" b="1" dirty="0"/>
              <a:t> </a:t>
            </a:r>
            <a:r>
              <a:rPr lang="tr-TR" b="1" dirty="0" err="1"/>
              <a:t>Features</a:t>
            </a:r>
            <a:endParaRPr lang="tr-TR" b="1" dirty="0"/>
          </a:p>
        </p:txBody>
      </p:sp>
      <p:pic>
        <p:nvPicPr>
          <p:cNvPr id="4" name="Resim 3">
            <a:extLst>
              <a:ext uri="{FF2B5EF4-FFF2-40B4-BE49-F238E27FC236}">
                <a16:creationId xmlns:a16="http://schemas.microsoft.com/office/drawing/2014/main" id="{0638C0FD-E9D2-4644-004D-487979169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0660" y="3085028"/>
            <a:ext cx="2506623" cy="1057275"/>
          </a:xfrm>
          <a:prstGeom prst="rect">
            <a:avLst/>
          </a:prstGeom>
          <a:ln w="88900" cap="sq" cmpd="thickThin">
            <a:solidFill>
              <a:srgbClr val="000000"/>
            </a:solidFill>
            <a:prstDash val="solid"/>
            <a:miter lim="800000"/>
          </a:ln>
          <a:effectLst>
            <a:innerShdw blurRad="76200">
              <a:srgbClr val="000000"/>
            </a:innerShdw>
          </a:effectLst>
        </p:spPr>
      </p:pic>
      <p:cxnSp>
        <p:nvCxnSpPr>
          <p:cNvPr id="6" name="Düz Ok Bağlayıcısı 5">
            <a:extLst>
              <a:ext uri="{FF2B5EF4-FFF2-40B4-BE49-F238E27FC236}">
                <a16:creationId xmlns:a16="http://schemas.microsoft.com/office/drawing/2014/main" id="{6643A240-1D37-90AE-719F-A710530E7270}"/>
              </a:ext>
            </a:extLst>
          </p:cNvPr>
          <p:cNvCxnSpPr/>
          <p:nvPr/>
        </p:nvCxnSpPr>
        <p:spPr>
          <a:xfrm>
            <a:off x="8134350" y="3130604"/>
            <a:ext cx="0" cy="298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Düz Ok Bağlayıcısı 7">
            <a:extLst>
              <a:ext uri="{FF2B5EF4-FFF2-40B4-BE49-F238E27FC236}">
                <a16:creationId xmlns:a16="http://schemas.microsoft.com/office/drawing/2014/main" id="{6EED4922-97C5-9839-9831-26167B31A881}"/>
              </a:ext>
            </a:extLst>
          </p:cNvPr>
          <p:cNvCxnSpPr/>
          <p:nvPr/>
        </p:nvCxnSpPr>
        <p:spPr>
          <a:xfrm>
            <a:off x="3076575" y="3137008"/>
            <a:ext cx="0" cy="298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616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A3AEB1-919C-E8C1-EC67-A22E5864D169}"/>
              </a:ext>
            </a:extLst>
          </p:cNvPr>
          <p:cNvSpPr>
            <a:spLocks noGrp="1"/>
          </p:cNvSpPr>
          <p:nvPr>
            <p:ph type="title"/>
          </p:nvPr>
        </p:nvSpPr>
        <p:spPr/>
        <p:txBody>
          <a:bodyPr/>
          <a:lstStyle/>
          <a:p>
            <a:pPr algn="ctr"/>
            <a:r>
              <a:rPr lang="tr-TR" b="1" dirty="0">
                <a:solidFill>
                  <a:srgbClr val="FFC000"/>
                </a:solidFill>
                <a:effectLst/>
                <a:latin typeface="Consolas" panose="020B0609020204030204" pitchFamily="49" charset="0"/>
              </a:rPr>
              <a:t>4-) Data </a:t>
            </a:r>
            <a:r>
              <a:rPr lang="tr-TR" b="1" dirty="0" err="1">
                <a:solidFill>
                  <a:srgbClr val="FFC000"/>
                </a:solidFill>
                <a:effectLst/>
                <a:latin typeface="Consolas" panose="020B0609020204030204" pitchFamily="49" charset="0"/>
              </a:rPr>
              <a:t>Pre-processing</a:t>
            </a:r>
            <a:br>
              <a:rPr lang="tr-TR" b="0" dirty="0">
                <a:solidFill>
                  <a:srgbClr val="383A42"/>
                </a:solidFill>
                <a:effectLst/>
                <a:latin typeface="Consolas" panose="020B0609020204030204" pitchFamily="49" charset="0"/>
              </a:rPr>
            </a:br>
            <a:endParaRPr lang="tr-TR" dirty="0"/>
          </a:p>
        </p:txBody>
      </p:sp>
      <p:sp>
        <p:nvSpPr>
          <p:cNvPr id="3" name="İçerik Yer Tutucusu 2">
            <a:extLst>
              <a:ext uri="{FF2B5EF4-FFF2-40B4-BE49-F238E27FC236}">
                <a16:creationId xmlns:a16="http://schemas.microsoft.com/office/drawing/2014/main" id="{00654EC8-C183-ACD4-E807-12183DADA2FD}"/>
              </a:ext>
            </a:extLst>
          </p:cNvPr>
          <p:cNvSpPr>
            <a:spLocks noGrp="1"/>
          </p:cNvSpPr>
          <p:nvPr>
            <p:ph idx="1"/>
          </p:nvPr>
        </p:nvSpPr>
        <p:spPr>
          <a:xfrm>
            <a:off x="677334" y="3602962"/>
            <a:ext cx="8596668" cy="3045488"/>
          </a:xfrm>
        </p:spPr>
        <p:txBody>
          <a:bodyPr>
            <a:normAutofit/>
          </a:bodyPr>
          <a:lstStyle/>
          <a:p>
            <a:r>
              <a:rPr lang="tr-TR" b="1" dirty="0" err="1"/>
              <a:t>one</a:t>
            </a:r>
            <a:r>
              <a:rPr lang="tr-TR" b="1" dirty="0"/>
              <a:t>-hot-</a:t>
            </a:r>
            <a:r>
              <a:rPr lang="tr-TR" b="1" dirty="0" err="1"/>
              <a:t>encoding</a:t>
            </a:r>
            <a:r>
              <a:rPr lang="tr-TR" b="1" dirty="0"/>
              <a:t>:</a:t>
            </a:r>
            <a:r>
              <a:rPr lang="tr-TR" dirty="0"/>
              <a:t> </a:t>
            </a:r>
            <a:r>
              <a:rPr lang="tr-TR" dirty="0" err="1"/>
              <a:t>It</a:t>
            </a:r>
            <a:r>
              <a:rPr lang="tr-TR" dirty="0"/>
              <a:t> </a:t>
            </a:r>
            <a:r>
              <a:rPr lang="tr-TR" dirty="0" err="1"/>
              <a:t>converts</a:t>
            </a:r>
            <a:r>
              <a:rPr lang="tr-TR" dirty="0"/>
              <a:t> </a:t>
            </a:r>
            <a:r>
              <a:rPr lang="tr-TR" dirty="0" err="1"/>
              <a:t>categorical</a:t>
            </a:r>
            <a:r>
              <a:rPr lang="tr-TR" dirty="0"/>
              <a:t> </a:t>
            </a:r>
            <a:r>
              <a:rPr lang="tr-TR" dirty="0" err="1"/>
              <a:t>variables</a:t>
            </a:r>
            <a:r>
              <a:rPr lang="tr-TR" dirty="0"/>
              <a:t> </a:t>
            </a:r>
            <a:r>
              <a:rPr lang="tr-TR" dirty="0" err="1"/>
              <a:t>into</a:t>
            </a:r>
            <a:r>
              <a:rPr lang="tr-TR" dirty="0"/>
              <a:t> </a:t>
            </a:r>
            <a:r>
              <a:rPr lang="tr-TR" dirty="0" err="1"/>
              <a:t>numerical</a:t>
            </a:r>
            <a:r>
              <a:rPr lang="tr-TR" dirty="0"/>
              <a:t> </a:t>
            </a:r>
            <a:r>
              <a:rPr lang="tr-TR" dirty="0" err="1"/>
              <a:t>ones</a:t>
            </a:r>
            <a:r>
              <a:rPr lang="tr-TR" dirty="0"/>
              <a:t> </a:t>
            </a:r>
            <a:r>
              <a:rPr lang="tr-TR" dirty="0" err="1"/>
              <a:t>by</a:t>
            </a:r>
            <a:r>
              <a:rPr lang="tr-TR" dirty="0"/>
              <a:t> </a:t>
            </a:r>
            <a:r>
              <a:rPr lang="tr-TR" dirty="0" err="1"/>
              <a:t>creating</a:t>
            </a:r>
            <a:r>
              <a:rPr lang="tr-TR" dirty="0"/>
              <a:t> a «</a:t>
            </a:r>
            <a:r>
              <a:rPr lang="tr-TR" dirty="0" err="1"/>
              <a:t>dummy</a:t>
            </a:r>
            <a:r>
              <a:rPr lang="tr-TR" dirty="0"/>
              <a:t>» </a:t>
            </a:r>
            <a:r>
              <a:rPr lang="tr-TR" dirty="0" err="1"/>
              <a:t>variable</a:t>
            </a:r>
            <a:r>
              <a:rPr lang="tr-TR" dirty="0"/>
              <a:t> </a:t>
            </a:r>
            <a:r>
              <a:rPr lang="tr-TR" dirty="0" err="1"/>
              <a:t>for</a:t>
            </a:r>
            <a:r>
              <a:rPr lang="tr-TR" dirty="0"/>
              <a:t> </a:t>
            </a:r>
            <a:r>
              <a:rPr lang="tr-TR" dirty="0" err="1"/>
              <a:t>each</a:t>
            </a:r>
            <a:r>
              <a:rPr lang="tr-TR" dirty="0"/>
              <a:t> </a:t>
            </a:r>
            <a:r>
              <a:rPr lang="tr-TR" dirty="0" err="1"/>
              <a:t>possible</a:t>
            </a:r>
            <a:r>
              <a:rPr lang="tr-TR" dirty="0"/>
              <a:t> </a:t>
            </a:r>
            <a:r>
              <a:rPr lang="tr-TR" dirty="0" err="1"/>
              <a:t>category</a:t>
            </a:r>
            <a:r>
              <a:rPr lang="tr-TR" dirty="0"/>
              <a:t> of </a:t>
            </a:r>
            <a:r>
              <a:rPr lang="tr-TR" dirty="0" err="1"/>
              <a:t>its</a:t>
            </a:r>
            <a:r>
              <a:rPr lang="tr-TR" dirty="0"/>
              <a:t> </a:t>
            </a:r>
            <a:r>
              <a:rPr lang="tr-TR" dirty="0" err="1"/>
              <a:t>non-numeric</a:t>
            </a:r>
            <a:r>
              <a:rPr lang="tr-TR" dirty="0"/>
              <a:t> </a:t>
            </a:r>
            <a:r>
              <a:rPr lang="tr-TR" dirty="0" err="1"/>
              <a:t>features</a:t>
            </a:r>
            <a:r>
              <a:rPr lang="tr-TR" dirty="0"/>
              <a:t>.</a:t>
            </a:r>
          </a:p>
          <a:p>
            <a:r>
              <a:rPr lang="tr-TR" b="1" dirty="0" err="1"/>
              <a:t>encoding</a:t>
            </a:r>
            <a:r>
              <a:rPr lang="tr-TR" b="1" dirty="0"/>
              <a:t>: </a:t>
            </a:r>
            <a:r>
              <a:rPr lang="en-US" dirty="0"/>
              <a:t>Encode the '</a:t>
            </a:r>
            <a:r>
              <a:rPr lang="en-US" dirty="0" err="1"/>
              <a:t>income_raw</a:t>
            </a:r>
            <a:r>
              <a:rPr lang="en-US" dirty="0"/>
              <a:t>' data to numerical values</a:t>
            </a:r>
            <a:r>
              <a:rPr lang="tr-TR" dirty="0"/>
              <a:t>. </a:t>
            </a:r>
            <a:r>
              <a:rPr lang="tr-TR" dirty="0" err="1"/>
              <a:t>If</a:t>
            </a:r>
            <a:r>
              <a:rPr lang="tr-TR" dirty="0"/>
              <a:t> </a:t>
            </a:r>
            <a:r>
              <a:rPr lang="tr-TR" dirty="0" err="1"/>
              <a:t>income</a:t>
            </a:r>
            <a:r>
              <a:rPr lang="tr-TR" dirty="0"/>
              <a:t> is </a:t>
            </a:r>
            <a:r>
              <a:rPr lang="tr-TR" dirty="0" err="1"/>
              <a:t>greater</a:t>
            </a:r>
            <a:r>
              <a:rPr lang="tr-TR" dirty="0"/>
              <a:t> </a:t>
            </a:r>
            <a:r>
              <a:rPr lang="tr-TR" dirty="0" err="1"/>
              <a:t>than</a:t>
            </a:r>
            <a:r>
              <a:rPr lang="tr-TR" dirty="0"/>
              <a:t> $50.000 it is </a:t>
            </a:r>
            <a:r>
              <a:rPr lang="tr-TR" dirty="0" err="1"/>
              <a:t>equal</a:t>
            </a:r>
            <a:r>
              <a:rPr lang="tr-TR" dirty="0"/>
              <a:t> </a:t>
            </a:r>
            <a:r>
              <a:rPr lang="tr-TR" dirty="0" err="1"/>
              <a:t>to</a:t>
            </a:r>
            <a:r>
              <a:rPr lang="tr-TR" dirty="0"/>
              <a:t> 1, </a:t>
            </a:r>
            <a:r>
              <a:rPr lang="tr-TR" dirty="0" err="1"/>
              <a:t>otherwise</a:t>
            </a:r>
            <a:r>
              <a:rPr lang="tr-TR" dirty="0"/>
              <a:t> it is </a:t>
            </a:r>
            <a:r>
              <a:rPr lang="tr-TR" dirty="0" err="1"/>
              <a:t>equal</a:t>
            </a:r>
            <a:r>
              <a:rPr lang="tr-TR" dirty="0"/>
              <a:t> </a:t>
            </a:r>
            <a:r>
              <a:rPr lang="tr-TR" dirty="0" err="1"/>
              <a:t>to</a:t>
            </a:r>
            <a:r>
              <a:rPr lang="tr-TR" dirty="0"/>
              <a:t> 0.</a:t>
            </a:r>
          </a:p>
          <a:p>
            <a:endParaRPr lang="tr-TR" dirty="0"/>
          </a:p>
          <a:p>
            <a:endParaRPr lang="tr-TR" dirty="0"/>
          </a:p>
          <a:p>
            <a:pPr marL="0" indent="0" algn="ctr">
              <a:buNone/>
            </a:pPr>
            <a:r>
              <a:rPr lang="tr-TR" dirty="0"/>
              <a:t> </a:t>
            </a:r>
            <a:r>
              <a:rPr lang="en-US" dirty="0">
                <a:solidFill>
                  <a:srgbClr val="009900"/>
                </a:solidFill>
              </a:rPr>
              <a:t>103 total features after one-hot encoding.</a:t>
            </a:r>
            <a:endParaRPr lang="tr-TR" dirty="0">
              <a:solidFill>
                <a:srgbClr val="009900"/>
              </a:solidFill>
            </a:endParaRPr>
          </a:p>
        </p:txBody>
      </p:sp>
      <p:sp>
        <p:nvSpPr>
          <p:cNvPr id="4" name="Dikdörtgen 3">
            <a:extLst>
              <a:ext uri="{FF2B5EF4-FFF2-40B4-BE49-F238E27FC236}">
                <a16:creationId xmlns:a16="http://schemas.microsoft.com/office/drawing/2014/main" id="{443F1C71-906B-5854-1D93-48E95A30F577}"/>
              </a:ext>
            </a:extLst>
          </p:cNvPr>
          <p:cNvSpPr/>
          <p:nvPr/>
        </p:nvSpPr>
        <p:spPr>
          <a:xfrm>
            <a:off x="2556318" y="4457700"/>
            <a:ext cx="4838700" cy="609600"/>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tablo içeren bir resim&#10;&#10;Açıklama otomatik olarak oluşturuldu">
            <a:extLst>
              <a:ext uri="{FF2B5EF4-FFF2-40B4-BE49-F238E27FC236}">
                <a16:creationId xmlns:a16="http://schemas.microsoft.com/office/drawing/2014/main" id="{EC004532-C1D5-4F7E-1E11-F5B8E62D9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048" y="1270000"/>
            <a:ext cx="4334933" cy="2438400"/>
          </a:xfrm>
          <a:prstGeom prst="rect">
            <a:avLst/>
          </a:prstGeom>
        </p:spPr>
      </p:pic>
    </p:spTree>
    <p:extLst>
      <p:ext uri="{BB962C8B-B14F-4D97-AF65-F5344CB8AC3E}">
        <p14:creationId xmlns:p14="http://schemas.microsoft.com/office/powerpoint/2010/main" val="63715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DE3580F-9A35-5EC7-6660-4BD32C0800C2}"/>
              </a:ext>
            </a:extLst>
          </p:cNvPr>
          <p:cNvSpPr>
            <a:spLocks noGrp="1"/>
          </p:cNvSpPr>
          <p:nvPr>
            <p:ph idx="1"/>
          </p:nvPr>
        </p:nvSpPr>
        <p:spPr>
          <a:xfrm>
            <a:off x="2150478" y="362165"/>
            <a:ext cx="7079442" cy="664907"/>
          </a:xfrm>
        </p:spPr>
        <p:txBody>
          <a:bodyPr>
            <a:normAutofit/>
          </a:bodyPr>
          <a:lstStyle/>
          <a:p>
            <a:pPr marL="0" indent="0" algn="ctr">
              <a:buNone/>
            </a:pPr>
            <a:r>
              <a:rPr lang="tr-TR" sz="2400" b="1" dirty="0" err="1"/>
              <a:t>Outlier</a:t>
            </a:r>
            <a:r>
              <a:rPr lang="tr-TR" sz="2400" b="1" dirty="0"/>
              <a:t> </a:t>
            </a:r>
            <a:r>
              <a:rPr lang="tr-TR" sz="2400" b="1" dirty="0" err="1"/>
              <a:t>Detection</a:t>
            </a:r>
            <a:endParaRPr lang="tr-TR" sz="2400" b="1" dirty="0"/>
          </a:p>
        </p:txBody>
      </p:sp>
      <p:pic>
        <p:nvPicPr>
          <p:cNvPr id="5" name="Resim 4">
            <a:extLst>
              <a:ext uri="{FF2B5EF4-FFF2-40B4-BE49-F238E27FC236}">
                <a16:creationId xmlns:a16="http://schemas.microsoft.com/office/drawing/2014/main" id="{493143B5-62DA-26F8-1716-9EF666D4C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573" y="1155847"/>
            <a:ext cx="5087626" cy="2543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Resim 10">
            <a:extLst>
              <a:ext uri="{FF2B5EF4-FFF2-40B4-BE49-F238E27FC236}">
                <a16:creationId xmlns:a16="http://schemas.microsoft.com/office/drawing/2014/main" id="{6C9C234A-54B7-54F7-A74D-91C82167D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386" y="3957209"/>
            <a:ext cx="5339848" cy="26699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Resim 12">
            <a:extLst>
              <a:ext uri="{FF2B5EF4-FFF2-40B4-BE49-F238E27FC236}">
                <a16:creationId xmlns:a16="http://schemas.microsoft.com/office/drawing/2014/main" id="{3ACD794C-A363-EC29-B61F-4F18002399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204" y="1155847"/>
            <a:ext cx="5476466" cy="2556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Resim 14">
            <a:extLst>
              <a:ext uri="{FF2B5EF4-FFF2-40B4-BE49-F238E27FC236}">
                <a16:creationId xmlns:a16="http://schemas.microsoft.com/office/drawing/2014/main" id="{7E8C67D6-4156-7793-0738-8872E2354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303" y="5124758"/>
            <a:ext cx="1874025" cy="1154789"/>
          </a:xfrm>
          <a:prstGeom prst="rect">
            <a:avLst/>
          </a:prstGeom>
          <a:effectLst>
            <a:outerShdw blurRad="50800" dist="50800" dir="5400000" algn="ctr" rotWithShape="0">
              <a:srgbClr val="000000">
                <a:alpha val="41000"/>
              </a:srgbClr>
            </a:outerShdw>
          </a:effectLst>
        </p:spPr>
      </p:pic>
      <p:sp>
        <p:nvSpPr>
          <p:cNvPr id="4" name="Dikdörtgen 3">
            <a:extLst>
              <a:ext uri="{FF2B5EF4-FFF2-40B4-BE49-F238E27FC236}">
                <a16:creationId xmlns:a16="http://schemas.microsoft.com/office/drawing/2014/main" id="{9DDD7A43-D849-F8FA-D9DB-252ACDC4893D}"/>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
        <p:nvSpPr>
          <p:cNvPr id="6" name="Metin kutusu 5">
            <a:extLst>
              <a:ext uri="{FF2B5EF4-FFF2-40B4-BE49-F238E27FC236}">
                <a16:creationId xmlns:a16="http://schemas.microsoft.com/office/drawing/2014/main" id="{283CF997-D503-C0B3-B691-BDBE8953AD13}"/>
              </a:ext>
            </a:extLst>
          </p:cNvPr>
          <p:cNvSpPr txBox="1"/>
          <p:nvPr/>
        </p:nvSpPr>
        <p:spPr>
          <a:xfrm>
            <a:off x="8991220" y="4669482"/>
            <a:ext cx="2457450" cy="1200329"/>
          </a:xfrm>
          <a:prstGeom prst="rect">
            <a:avLst/>
          </a:prstGeom>
          <a:noFill/>
        </p:spPr>
        <p:txBody>
          <a:bodyPr wrap="square" rtlCol="0">
            <a:spAutoFit/>
          </a:bodyPr>
          <a:lstStyle/>
          <a:p>
            <a:pPr algn="l"/>
            <a:r>
              <a:rPr lang="tr-TR" dirty="0" err="1"/>
              <a:t>There</a:t>
            </a:r>
            <a:r>
              <a:rPr lang="tr-TR" dirty="0"/>
              <a:t> </a:t>
            </a:r>
            <a:r>
              <a:rPr lang="tr-TR" dirty="0" err="1"/>
              <a:t>are</a:t>
            </a:r>
            <a:r>
              <a:rPr lang="tr-TR" dirty="0"/>
              <a:t> </a:t>
            </a:r>
            <a:r>
              <a:rPr lang="tr-TR" dirty="0" err="1"/>
              <a:t>outlier</a:t>
            </a:r>
            <a:r>
              <a:rPr lang="tr-TR" dirty="0"/>
              <a:t> </a:t>
            </a:r>
            <a:r>
              <a:rPr lang="tr-TR" dirty="0" err="1"/>
              <a:t>problems</a:t>
            </a:r>
            <a:r>
              <a:rPr lang="tr-TR" dirty="0"/>
              <a:t>, </a:t>
            </a:r>
            <a:r>
              <a:rPr lang="tr-TR" dirty="0" err="1"/>
              <a:t>especially</a:t>
            </a:r>
            <a:r>
              <a:rPr lang="tr-TR" dirty="0"/>
              <a:t> in </a:t>
            </a:r>
            <a:r>
              <a:rPr lang="tr-TR" dirty="0" err="1"/>
              <a:t>hours</a:t>
            </a:r>
            <a:r>
              <a:rPr lang="tr-TR" dirty="0"/>
              <a:t> </a:t>
            </a:r>
            <a:r>
              <a:rPr lang="tr-TR" dirty="0" err="1"/>
              <a:t>per</a:t>
            </a:r>
            <a:r>
              <a:rPr lang="tr-TR" dirty="0"/>
              <a:t> </a:t>
            </a:r>
            <a:r>
              <a:rPr lang="tr-TR" dirty="0" err="1"/>
              <a:t>week</a:t>
            </a:r>
            <a:r>
              <a:rPr lang="tr-TR" dirty="0"/>
              <a:t> </a:t>
            </a:r>
            <a:r>
              <a:rPr lang="tr-TR" dirty="0" err="1"/>
              <a:t>and</a:t>
            </a:r>
            <a:r>
              <a:rPr lang="tr-TR" dirty="0"/>
              <a:t> </a:t>
            </a:r>
            <a:r>
              <a:rPr lang="tr-TR" dirty="0" err="1"/>
              <a:t>age</a:t>
            </a:r>
            <a:r>
              <a:rPr lang="tr-TR" dirty="0"/>
              <a:t> </a:t>
            </a:r>
            <a:r>
              <a:rPr lang="tr-TR" dirty="0" err="1"/>
              <a:t>features</a:t>
            </a:r>
            <a:r>
              <a:rPr lang="tr-TR" dirty="0"/>
              <a:t>.</a:t>
            </a:r>
          </a:p>
        </p:txBody>
      </p:sp>
    </p:spTree>
    <p:extLst>
      <p:ext uri="{BB962C8B-B14F-4D97-AF65-F5344CB8AC3E}">
        <p14:creationId xmlns:p14="http://schemas.microsoft.com/office/powerpoint/2010/main" val="3101920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DFF63BE-6F60-1AD0-7C76-C1706B8855BD}"/>
              </a:ext>
            </a:extLst>
          </p:cNvPr>
          <p:cNvSpPr>
            <a:spLocks noGrp="1"/>
          </p:cNvSpPr>
          <p:nvPr>
            <p:ph type="title"/>
          </p:nvPr>
        </p:nvSpPr>
        <p:spPr>
          <a:xfrm>
            <a:off x="1333502" y="609600"/>
            <a:ext cx="8596668" cy="1320800"/>
          </a:xfrm>
        </p:spPr>
        <p:txBody>
          <a:bodyPr>
            <a:normAutofit/>
          </a:bodyPr>
          <a:lstStyle/>
          <a:p>
            <a:pPr algn="ctr"/>
            <a:r>
              <a:rPr lang="tr-TR" b="1" i="0" dirty="0">
                <a:effectLst/>
                <a:latin typeface="Chivo"/>
              </a:rPr>
              <a:t>MIT License</a:t>
            </a:r>
            <a:br>
              <a:rPr lang="tr-TR" b="1" i="0" dirty="0">
                <a:effectLst/>
                <a:latin typeface="Chivo"/>
              </a:rPr>
            </a:br>
            <a:endParaRPr lang="tr-TR"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çerik Yer Tutucusu 2">
            <a:extLst>
              <a:ext uri="{FF2B5EF4-FFF2-40B4-BE49-F238E27FC236}">
                <a16:creationId xmlns:a16="http://schemas.microsoft.com/office/drawing/2014/main" id="{41F42D89-11A7-81EA-BC65-406E0AF34F24}"/>
              </a:ext>
            </a:extLst>
          </p:cNvPr>
          <p:cNvSpPr>
            <a:spLocks noGrp="1"/>
          </p:cNvSpPr>
          <p:nvPr>
            <p:ph idx="1"/>
          </p:nvPr>
        </p:nvSpPr>
        <p:spPr>
          <a:xfrm>
            <a:off x="1333502" y="1307593"/>
            <a:ext cx="8596668" cy="3438143"/>
          </a:xfrm>
        </p:spPr>
        <p:txBody>
          <a:bodyPr>
            <a:normAutofit/>
          </a:bodyPr>
          <a:lstStyle/>
          <a:p>
            <a:pPr marL="0" indent="0">
              <a:lnSpc>
                <a:spcPct val="90000"/>
              </a:lnSpc>
              <a:buNone/>
            </a:pPr>
            <a:r>
              <a:rPr lang="en-US" sz="1500"/>
              <a:t>Copyright (c) </a:t>
            </a:r>
            <a:r>
              <a:rPr lang="tr-TR" sz="1500"/>
              <a:t>2017 </a:t>
            </a:r>
            <a:r>
              <a:rPr lang="tr-TR" sz="1500" err="1"/>
              <a:t>Sajal</a:t>
            </a:r>
            <a:r>
              <a:rPr lang="tr-TR" sz="1500"/>
              <a:t> </a:t>
            </a:r>
            <a:r>
              <a:rPr lang="tr-TR" sz="1500" err="1"/>
              <a:t>Sharma</a:t>
            </a:r>
            <a:endParaRPr lang="tr-TR" sz="1500"/>
          </a:p>
          <a:p>
            <a:pPr marL="0" indent="0">
              <a:lnSpc>
                <a:spcPct val="90000"/>
              </a:lnSpc>
              <a:buNone/>
            </a:pPr>
            <a:r>
              <a:rPr lang="en-US" sz="1500"/>
              <a:t>Permission is hereby granted, free of charge, to any person obtaining a copy</a:t>
            </a:r>
            <a:r>
              <a:rPr lang="tr-TR" sz="1500"/>
              <a:t> </a:t>
            </a:r>
            <a:r>
              <a:rPr lang="en-US" sz="1500"/>
              <a:t>of this software and associated documentation files (the "Software"), to deal</a:t>
            </a:r>
            <a:r>
              <a:rPr lang="tr-TR" sz="1500"/>
              <a:t> </a:t>
            </a:r>
            <a:r>
              <a:rPr lang="en-US" sz="1500"/>
              <a:t>in the Software without restriction, including without limitation the rights</a:t>
            </a:r>
            <a:r>
              <a:rPr lang="tr-TR" sz="1500"/>
              <a:t> </a:t>
            </a:r>
            <a:r>
              <a:rPr lang="en-US" sz="1500"/>
              <a:t>to use, copy, modify, merge, publish, distribute, sublicense, and/or sell</a:t>
            </a:r>
            <a:r>
              <a:rPr lang="tr-TR" sz="1500"/>
              <a:t> </a:t>
            </a:r>
            <a:r>
              <a:rPr lang="en-US" sz="1500"/>
              <a:t>copies of the Software, and to permit persons to whom the Software is</a:t>
            </a:r>
            <a:r>
              <a:rPr lang="tr-TR" sz="1500"/>
              <a:t> </a:t>
            </a:r>
            <a:r>
              <a:rPr lang="en-US" sz="1500"/>
              <a:t>furnished to do so, subject to the following conditions:</a:t>
            </a:r>
          </a:p>
          <a:p>
            <a:pPr marL="0" indent="0">
              <a:lnSpc>
                <a:spcPct val="90000"/>
              </a:lnSpc>
              <a:buNone/>
            </a:pPr>
            <a:r>
              <a:rPr lang="en-US" sz="1500"/>
              <a:t>The above copyright notice and this permission notice shall be included in all</a:t>
            </a:r>
            <a:r>
              <a:rPr lang="tr-TR" sz="1500"/>
              <a:t> </a:t>
            </a:r>
            <a:r>
              <a:rPr lang="en-US" sz="1500"/>
              <a:t>copies or substantial portions of the Software.</a:t>
            </a:r>
          </a:p>
          <a:p>
            <a:pPr marL="0" indent="0">
              <a:lnSpc>
                <a:spcPct val="90000"/>
              </a:lnSpc>
              <a:buNone/>
            </a:pPr>
            <a:r>
              <a:rPr lang="en-US" sz="1500"/>
              <a:t>THE SOFTWARE IS PROVIDED "AS IS", WITHOUT WARRANTY OF ANY KIND, EXPRESS OR</a:t>
            </a:r>
            <a:r>
              <a:rPr lang="tr-TR" sz="1500"/>
              <a:t> </a:t>
            </a:r>
            <a:r>
              <a:rPr lang="en-US" sz="1500"/>
              <a:t>IMPLIED, INCLUDING BUT NOT LIMITED TO THE WARRANTIES OF MERCHANTABILITY,</a:t>
            </a:r>
            <a:r>
              <a:rPr lang="tr-TR" sz="1500"/>
              <a:t> </a:t>
            </a:r>
            <a:r>
              <a:rPr lang="en-US" sz="1500"/>
              <a:t>FITNESS FOR A PARTICULAR PURPOSE AND NONINFRINGEMENT. IN NO EVENT SHALL THE</a:t>
            </a:r>
            <a:r>
              <a:rPr lang="tr-TR" sz="1500"/>
              <a:t> </a:t>
            </a:r>
            <a:r>
              <a:rPr lang="en-US" sz="1500"/>
              <a:t>AUTHORS OR COPYRIGHT HOLDERS BE LIABLE FOR ANY CLAIM, DAMAGES OR OTHER</a:t>
            </a:r>
            <a:r>
              <a:rPr lang="tr-TR" sz="1500"/>
              <a:t> </a:t>
            </a:r>
            <a:r>
              <a:rPr lang="en-US" sz="1500"/>
              <a:t>LIABILITY, WHETHER IN AN ACTION OF CONTRACT, TORT OR OTHERWISE, ARISING FROM,</a:t>
            </a:r>
            <a:r>
              <a:rPr lang="tr-TR" sz="1500"/>
              <a:t> </a:t>
            </a:r>
            <a:r>
              <a:rPr lang="en-US" sz="1500"/>
              <a:t>OUT OF OR IN CONNECTION WITH THE SOFTWARE OR THE USE OR OTHER DEALINGS IN THE</a:t>
            </a:r>
            <a:r>
              <a:rPr lang="tr-TR" sz="1500"/>
              <a:t> </a:t>
            </a:r>
            <a:r>
              <a:rPr lang="en-US" sz="1500"/>
              <a:t>SOFTWARE.</a:t>
            </a:r>
            <a:endParaRPr lang="tr-TR" sz="150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8" name="İçerik Yer Tutucusu 4">
            <a:extLst>
              <a:ext uri="{FF2B5EF4-FFF2-40B4-BE49-F238E27FC236}">
                <a16:creationId xmlns:a16="http://schemas.microsoft.com/office/drawing/2014/main" id="{9FF1AB98-496A-9C23-9180-CBBD12713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2" y="5232830"/>
            <a:ext cx="8596668" cy="1227328"/>
          </a:xfrm>
          <a:prstGeom prst="rect">
            <a:avLst/>
          </a:prstGeom>
          <a:effectLst>
            <a:softEdge rad="25400"/>
          </a:effectLst>
        </p:spPr>
      </p:pic>
    </p:spTree>
    <p:extLst>
      <p:ext uri="{BB962C8B-B14F-4D97-AF65-F5344CB8AC3E}">
        <p14:creationId xmlns:p14="http://schemas.microsoft.com/office/powerpoint/2010/main" val="3059315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46F3CA91-2296-D473-E0B4-8BB8616AF668}"/>
              </a:ext>
            </a:extLst>
          </p:cNvPr>
          <p:cNvSpPr txBox="1"/>
          <p:nvPr/>
        </p:nvSpPr>
        <p:spPr>
          <a:xfrm>
            <a:off x="3825551" y="606490"/>
            <a:ext cx="3694922" cy="369332"/>
          </a:xfrm>
          <a:prstGeom prst="rect">
            <a:avLst/>
          </a:prstGeom>
          <a:noFill/>
        </p:spPr>
        <p:txBody>
          <a:bodyPr wrap="square" rtlCol="0">
            <a:spAutoFit/>
          </a:bodyPr>
          <a:lstStyle/>
          <a:p>
            <a:pPr algn="ctr"/>
            <a:r>
              <a:rPr lang="tr-TR" dirty="0" err="1"/>
              <a:t>Correlation</a:t>
            </a:r>
            <a:r>
              <a:rPr lang="tr-TR" dirty="0"/>
              <a:t> </a:t>
            </a:r>
            <a:r>
              <a:rPr lang="tr-TR" dirty="0" err="1"/>
              <a:t>Matrix</a:t>
            </a:r>
            <a:endParaRPr lang="tr-TR" dirty="0"/>
          </a:p>
        </p:txBody>
      </p:sp>
      <p:sp>
        <p:nvSpPr>
          <p:cNvPr id="2" name="Dikdörtgen 1">
            <a:extLst>
              <a:ext uri="{FF2B5EF4-FFF2-40B4-BE49-F238E27FC236}">
                <a16:creationId xmlns:a16="http://schemas.microsoft.com/office/drawing/2014/main" id="{D5BDF4AC-C363-B6C1-8874-34AA7EF3EE5E}"/>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
        <p:nvSpPr>
          <p:cNvPr id="3" name="Metin kutusu 2">
            <a:extLst>
              <a:ext uri="{FF2B5EF4-FFF2-40B4-BE49-F238E27FC236}">
                <a16:creationId xmlns:a16="http://schemas.microsoft.com/office/drawing/2014/main" id="{3A5E29A3-0CD1-8011-EF46-6AD8D76FC256}"/>
              </a:ext>
            </a:extLst>
          </p:cNvPr>
          <p:cNvSpPr txBox="1"/>
          <p:nvPr/>
        </p:nvSpPr>
        <p:spPr>
          <a:xfrm>
            <a:off x="1321520" y="5730529"/>
            <a:ext cx="8895887" cy="369332"/>
          </a:xfrm>
          <a:prstGeom prst="rect">
            <a:avLst/>
          </a:prstGeom>
          <a:noFill/>
        </p:spPr>
        <p:txBody>
          <a:bodyPr wrap="square" rtlCol="0">
            <a:spAutoFit/>
          </a:bodyPr>
          <a:lstStyle/>
          <a:p>
            <a:pPr algn="ctr"/>
            <a:r>
              <a:rPr lang="tr-TR" dirty="0" err="1"/>
              <a:t>There</a:t>
            </a:r>
            <a:r>
              <a:rPr lang="tr-TR" dirty="0"/>
              <a:t> is </a:t>
            </a:r>
            <a:r>
              <a:rPr lang="tr-TR" b="1" dirty="0" err="1"/>
              <a:t>no</a:t>
            </a:r>
            <a:r>
              <a:rPr lang="tr-TR" dirty="0"/>
              <a:t> </a:t>
            </a:r>
            <a:r>
              <a:rPr lang="tr-TR" dirty="0" err="1"/>
              <a:t>significant</a:t>
            </a:r>
            <a:r>
              <a:rPr lang="tr-TR" dirty="0"/>
              <a:t> </a:t>
            </a:r>
            <a:r>
              <a:rPr lang="tr-TR" dirty="0" err="1"/>
              <a:t>correlation</a:t>
            </a:r>
            <a:r>
              <a:rPr lang="tr-TR" dirty="0"/>
              <a:t> </a:t>
            </a:r>
            <a:r>
              <a:rPr lang="tr-TR" dirty="0" err="1"/>
              <a:t>between</a:t>
            </a:r>
            <a:r>
              <a:rPr lang="tr-TR" dirty="0"/>
              <a:t> </a:t>
            </a:r>
            <a:r>
              <a:rPr lang="tr-TR" dirty="0" err="1"/>
              <a:t>numerical</a:t>
            </a:r>
            <a:r>
              <a:rPr lang="tr-TR" dirty="0"/>
              <a:t> </a:t>
            </a:r>
            <a:r>
              <a:rPr lang="tr-TR" dirty="0" err="1"/>
              <a:t>variables</a:t>
            </a:r>
            <a:r>
              <a:rPr lang="tr-TR" dirty="0"/>
              <a:t>.</a:t>
            </a:r>
          </a:p>
        </p:txBody>
      </p:sp>
      <p:pic>
        <p:nvPicPr>
          <p:cNvPr id="9" name="Resim 8">
            <a:extLst>
              <a:ext uri="{FF2B5EF4-FFF2-40B4-BE49-F238E27FC236}">
                <a16:creationId xmlns:a16="http://schemas.microsoft.com/office/drawing/2014/main" id="{D1648FB6-96BE-0A37-77F6-08CCEC89F80F}"/>
              </a:ext>
            </a:extLst>
          </p:cNvPr>
          <p:cNvPicPr>
            <a:picLocks noChangeAspect="1"/>
          </p:cNvPicPr>
          <p:nvPr/>
        </p:nvPicPr>
        <p:blipFill>
          <a:blip r:embed="rId2"/>
          <a:stretch>
            <a:fillRect/>
          </a:stretch>
        </p:blipFill>
        <p:spPr>
          <a:xfrm>
            <a:off x="2638864" y="1053125"/>
            <a:ext cx="5803276" cy="4371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9648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A3AEB1-919C-E8C1-EC67-A22E5864D169}"/>
              </a:ext>
            </a:extLst>
          </p:cNvPr>
          <p:cNvSpPr>
            <a:spLocks noGrp="1"/>
          </p:cNvSpPr>
          <p:nvPr>
            <p:ph type="title"/>
          </p:nvPr>
        </p:nvSpPr>
        <p:spPr/>
        <p:txBody>
          <a:bodyPr>
            <a:normAutofit fontScale="90000"/>
          </a:bodyPr>
          <a:lstStyle/>
          <a:p>
            <a:r>
              <a:rPr lang="tr-TR" b="1" dirty="0">
                <a:solidFill>
                  <a:srgbClr val="FFC000"/>
                </a:solidFill>
                <a:effectLst/>
                <a:latin typeface="Consolas" panose="020B0609020204030204" pitchFamily="49" charset="0"/>
              </a:rPr>
              <a:t>5-) </a:t>
            </a:r>
            <a:r>
              <a:rPr lang="tr-TR" b="1" dirty="0" err="1">
                <a:solidFill>
                  <a:srgbClr val="FFC000"/>
                </a:solidFill>
                <a:effectLst/>
                <a:latin typeface="Consolas" panose="020B0609020204030204" pitchFamily="49" charset="0"/>
              </a:rPr>
              <a:t>Shuffle</a:t>
            </a:r>
            <a:r>
              <a:rPr lang="tr-TR" b="1" dirty="0">
                <a:solidFill>
                  <a:srgbClr val="FFC000"/>
                </a:solidFill>
                <a:effectLst/>
                <a:latin typeface="Consolas" panose="020B0609020204030204" pitchFamily="49" charset="0"/>
              </a:rPr>
              <a:t> </a:t>
            </a:r>
            <a:r>
              <a:rPr lang="tr-TR" b="1" dirty="0" err="1">
                <a:solidFill>
                  <a:srgbClr val="FFC000"/>
                </a:solidFill>
                <a:effectLst/>
                <a:latin typeface="Consolas" panose="020B0609020204030204" pitchFamily="49" charset="0"/>
              </a:rPr>
              <a:t>and</a:t>
            </a:r>
            <a:r>
              <a:rPr lang="tr-TR" b="1" dirty="0">
                <a:solidFill>
                  <a:srgbClr val="FFC000"/>
                </a:solidFill>
                <a:effectLst/>
                <a:latin typeface="Consolas" panose="020B0609020204030204" pitchFamily="49" charset="0"/>
              </a:rPr>
              <a:t> </a:t>
            </a:r>
            <a:r>
              <a:rPr lang="tr-TR" b="1" dirty="0" err="1">
                <a:solidFill>
                  <a:srgbClr val="FFC000"/>
                </a:solidFill>
                <a:effectLst/>
                <a:latin typeface="Consolas" panose="020B0609020204030204" pitchFamily="49" charset="0"/>
              </a:rPr>
              <a:t>Split</a:t>
            </a:r>
            <a:r>
              <a:rPr lang="tr-TR" b="1" dirty="0">
                <a:solidFill>
                  <a:srgbClr val="FFC000"/>
                </a:solidFill>
                <a:effectLst/>
                <a:latin typeface="Consolas" panose="020B0609020204030204" pitchFamily="49" charset="0"/>
              </a:rPr>
              <a:t> Data</a:t>
            </a:r>
            <a:br>
              <a:rPr lang="tr-TR" b="0" dirty="0">
                <a:solidFill>
                  <a:srgbClr val="383A42"/>
                </a:solidFill>
                <a:effectLst/>
                <a:latin typeface="Consolas" panose="020B0609020204030204" pitchFamily="49" charset="0"/>
              </a:rPr>
            </a:br>
            <a:br>
              <a:rPr lang="tr-TR" b="0" dirty="0">
                <a:solidFill>
                  <a:srgbClr val="383A42"/>
                </a:solidFill>
                <a:effectLst/>
                <a:latin typeface="Consolas" panose="020B0609020204030204" pitchFamily="49" charset="0"/>
              </a:rPr>
            </a:br>
            <a:endParaRPr lang="tr-TR" dirty="0"/>
          </a:p>
        </p:txBody>
      </p:sp>
      <p:sp>
        <p:nvSpPr>
          <p:cNvPr id="3" name="İçerik Yer Tutucusu 2">
            <a:extLst>
              <a:ext uri="{FF2B5EF4-FFF2-40B4-BE49-F238E27FC236}">
                <a16:creationId xmlns:a16="http://schemas.microsoft.com/office/drawing/2014/main" id="{00654EC8-C183-ACD4-E807-12183DADA2FD}"/>
              </a:ext>
            </a:extLst>
          </p:cNvPr>
          <p:cNvSpPr>
            <a:spLocks noGrp="1"/>
          </p:cNvSpPr>
          <p:nvPr>
            <p:ph idx="1"/>
          </p:nvPr>
        </p:nvSpPr>
        <p:spPr>
          <a:xfrm>
            <a:off x="858309" y="1651794"/>
            <a:ext cx="8596668" cy="900111"/>
          </a:xfrm>
        </p:spPr>
        <p:txBody>
          <a:bodyPr>
            <a:normAutofit fontScale="92500"/>
          </a:bodyPr>
          <a:lstStyle/>
          <a:p>
            <a:r>
              <a:rPr lang="en-US" b="0" i="0" dirty="0">
                <a:effectLst/>
                <a:latin typeface="-apple-system"/>
              </a:rPr>
              <a:t>80% of the data will be used for training and 20% for testing.</a:t>
            </a:r>
            <a:endParaRPr lang="tr-TR" b="0" i="0" dirty="0">
              <a:effectLst/>
              <a:latin typeface="-apple-system"/>
            </a:endParaRPr>
          </a:p>
          <a:p>
            <a:pPr marL="0" indent="0">
              <a:buNone/>
            </a:pPr>
            <a:r>
              <a:rPr lang="tr-TR" b="0" i="0" dirty="0" err="1">
                <a:solidFill>
                  <a:srgbClr val="383A42"/>
                </a:solidFill>
                <a:effectLst/>
                <a:latin typeface="Consolas" panose="020B0609020204030204" pitchFamily="49" charset="0"/>
              </a:rPr>
              <a:t>The</a:t>
            </a:r>
            <a:r>
              <a:rPr lang="tr-TR" b="0" i="0" dirty="0">
                <a:solidFill>
                  <a:srgbClr val="383A42"/>
                </a:solidFill>
                <a:effectLst/>
                <a:latin typeface="Consolas" panose="020B0609020204030204" pitchFamily="49" charset="0"/>
              </a:rPr>
              <a:t> </a:t>
            </a:r>
            <a:r>
              <a:rPr lang="tr-TR" b="0" i="0" dirty="0" err="1">
                <a:solidFill>
                  <a:srgbClr val="383A42"/>
                </a:solidFill>
                <a:effectLst/>
                <a:latin typeface="Consolas" panose="020B0609020204030204" pitchFamily="49" charset="0"/>
              </a:rPr>
              <a:t>training</a:t>
            </a:r>
            <a:r>
              <a:rPr lang="en-US" b="0" i="0" dirty="0">
                <a:solidFill>
                  <a:srgbClr val="383A42"/>
                </a:solidFill>
                <a:effectLst/>
                <a:latin typeface="Consolas" panose="020B0609020204030204" pitchFamily="49" charset="0"/>
              </a:rPr>
              <a:t> set has 36177 samples. </a:t>
            </a:r>
            <a:r>
              <a:rPr lang="tr-TR" b="0" i="0" dirty="0" err="1">
                <a:solidFill>
                  <a:srgbClr val="383A42"/>
                </a:solidFill>
                <a:effectLst/>
                <a:latin typeface="Consolas" panose="020B0609020204030204" pitchFamily="49" charset="0"/>
              </a:rPr>
              <a:t>The</a:t>
            </a:r>
            <a:r>
              <a:rPr lang="tr-TR" b="0" i="0" dirty="0">
                <a:solidFill>
                  <a:srgbClr val="383A42"/>
                </a:solidFill>
                <a:effectLst/>
                <a:latin typeface="Consolas" panose="020B0609020204030204" pitchFamily="49" charset="0"/>
              </a:rPr>
              <a:t> </a:t>
            </a:r>
            <a:r>
              <a:rPr lang="tr-TR" b="0" i="0" dirty="0" err="1">
                <a:solidFill>
                  <a:srgbClr val="383A42"/>
                </a:solidFill>
                <a:effectLst/>
                <a:latin typeface="Consolas" panose="020B0609020204030204" pitchFamily="49" charset="0"/>
              </a:rPr>
              <a:t>testing</a:t>
            </a:r>
            <a:r>
              <a:rPr lang="en-US" b="0" i="0" dirty="0">
                <a:solidFill>
                  <a:srgbClr val="383A42"/>
                </a:solidFill>
                <a:effectLst/>
                <a:latin typeface="Consolas" panose="020B0609020204030204" pitchFamily="49" charset="0"/>
              </a:rPr>
              <a:t> set has 9045 samples.</a:t>
            </a:r>
            <a:endParaRPr lang="tr-TR" dirty="0"/>
          </a:p>
        </p:txBody>
      </p:sp>
      <p:pic>
        <p:nvPicPr>
          <p:cNvPr id="5" name="Resim 4" descr="metin içeren bir resim&#10;&#10;Açıklama otomatik olarak oluşturuldu">
            <a:extLst>
              <a:ext uri="{FF2B5EF4-FFF2-40B4-BE49-F238E27FC236}">
                <a16:creationId xmlns:a16="http://schemas.microsoft.com/office/drawing/2014/main" id="{12E20227-12EB-0912-C4FA-1858B384F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283" y="2686845"/>
            <a:ext cx="8353217" cy="3803703"/>
          </a:xfrm>
          <a:prstGeom prst="rect">
            <a:avLst/>
          </a:prstGeom>
        </p:spPr>
      </p:pic>
    </p:spTree>
    <p:extLst>
      <p:ext uri="{BB962C8B-B14F-4D97-AF65-F5344CB8AC3E}">
        <p14:creationId xmlns:p14="http://schemas.microsoft.com/office/powerpoint/2010/main" val="409054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D71F0B-00D5-728D-5F64-6887226955AB}"/>
              </a:ext>
            </a:extLst>
          </p:cNvPr>
          <p:cNvSpPr>
            <a:spLocks noGrp="1"/>
          </p:cNvSpPr>
          <p:nvPr>
            <p:ph type="title"/>
          </p:nvPr>
        </p:nvSpPr>
        <p:spPr>
          <a:xfrm>
            <a:off x="582084" y="442589"/>
            <a:ext cx="11228916" cy="1320800"/>
          </a:xfrm>
        </p:spPr>
        <p:txBody>
          <a:bodyPr/>
          <a:lstStyle/>
          <a:p>
            <a:pPr algn="ctr"/>
            <a:r>
              <a:rPr lang="tr-TR" dirty="0" err="1"/>
              <a:t>Recall</a:t>
            </a:r>
            <a:r>
              <a:rPr lang="tr-TR" dirty="0"/>
              <a:t> – Precision – F1 </a:t>
            </a:r>
            <a:r>
              <a:rPr lang="tr-TR" dirty="0" err="1"/>
              <a:t>Score</a:t>
            </a:r>
            <a:r>
              <a:rPr lang="tr-TR" dirty="0"/>
              <a:t> - </a:t>
            </a:r>
            <a:r>
              <a:rPr lang="tr-TR" dirty="0" err="1"/>
              <a:t>Accuraccy</a:t>
            </a:r>
            <a:endParaRPr lang="tr-TR" dirty="0"/>
          </a:p>
        </p:txBody>
      </p:sp>
      <p:sp>
        <p:nvSpPr>
          <p:cNvPr id="11" name="Metin kutusu 10">
            <a:extLst>
              <a:ext uri="{FF2B5EF4-FFF2-40B4-BE49-F238E27FC236}">
                <a16:creationId xmlns:a16="http://schemas.microsoft.com/office/drawing/2014/main" id="{5306B6D8-5340-3BFD-92FD-561408A118EA}"/>
              </a:ext>
            </a:extLst>
          </p:cNvPr>
          <p:cNvSpPr txBox="1"/>
          <p:nvPr/>
        </p:nvSpPr>
        <p:spPr>
          <a:xfrm>
            <a:off x="5948143" y="2007436"/>
            <a:ext cx="4786531" cy="2843127"/>
          </a:xfrm>
          <a:prstGeom prst="rect">
            <a:avLst/>
          </a:prstGeom>
          <a:noFill/>
        </p:spPr>
        <p:txBody>
          <a:bodyPr wrap="square" rtlCol="0">
            <a:spAutoFit/>
          </a:bodyPr>
          <a:lstStyle/>
          <a:p>
            <a:pPr algn="ctr"/>
            <a:r>
              <a:rPr lang="tr-TR" b="1" dirty="0">
                <a:solidFill>
                  <a:schemeClr val="tx1">
                    <a:lumMod val="95000"/>
                    <a:lumOff val="5000"/>
                  </a:schemeClr>
                </a:solidFill>
                <a:effectLst>
                  <a:outerShdw blurRad="38100" dist="38100" dir="2700000" algn="tl">
                    <a:srgbClr val="000000">
                      <a:alpha val="43137"/>
                    </a:srgbClr>
                  </a:outerShdw>
                </a:effectLst>
              </a:rPr>
              <a:t>Precision</a:t>
            </a:r>
          </a:p>
          <a:p>
            <a:pPr algn="ctr"/>
            <a:r>
              <a:rPr lang="tr-TR" dirty="0"/>
              <a:t>Of </a:t>
            </a:r>
            <a:r>
              <a:rPr lang="tr-TR" dirty="0" err="1"/>
              <a:t>all</a:t>
            </a:r>
            <a:r>
              <a:rPr lang="tr-TR" dirty="0"/>
              <a:t> </a:t>
            </a:r>
            <a:r>
              <a:rPr lang="tr-TR" dirty="0" err="1">
                <a:solidFill>
                  <a:srgbClr val="FF6600"/>
                </a:solidFill>
              </a:rPr>
              <a:t>positive</a:t>
            </a:r>
            <a:r>
              <a:rPr lang="tr-TR" dirty="0">
                <a:solidFill>
                  <a:srgbClr val="FF6600"/>
                </a:solidFill>
              </a:rPr>
              <a:t> </a:t>
            </a:r>
            <a:r>
              <a:rPr lang="tr-TR" dirty="0" err="1">
                <a:solidFill>
                  <a:srgbClr val="FF6600"/>
                </a:solidFill>
              </a:rPr>
              <a:t>predictions</a:t>
            </a:r>
            <a:r>
              <a:rPr lang="tr-TR" dirty="0"/>
              <a:t>, </a:t>
            </a:r>
          </a:p>
          <a:p>
            <a:pPr algn="ctr"/>
            <a:r>
              <a:rPr lang="tr-TR" dirty="0"/>
              <a:t>how </a:t>
            </a:r>
            <a:r>
              <a:rPr lang="tr-TR" dirty="0" err="1"/>
              <a:t>many</a:t>
            </a:r>
            <a:r>
              <a:rPr lang="tr-TR" dirty="0"/>
              <a:t> </a:t>
            </a:r>
            <a:r>
              <a:rPr lang="tr-TR" dirty="0" err="1"/>
              <a:t>are</a:t>
            </a:r>
            <a:r>
              <a:rPr lang="tr-TR" dirty="0"/>
              <a:t> </a:t>
            </a:r>
            <a:r>
              <a:rPr lang="tr-TR" dirty="0" err="1">
                <a:solidFill>
                  <a:srgbClr val="00B0F0"/>
                </a:solidFill>
              </a:rPr>
              <a:t>really</a:t>
            </a:r>
            <a:r>
              <a:rPr lang="tr-TR" dirty="0">
                <a:solidFill>
                  <a:srgbClr val="00B0F0"/>
                </a:solidFill>
              </a:rPr>
              <a:t> </a:t>
            </a:r>
            <a:r>
              <a:rPr lang="tr-TR" dirty="0" err="1">
                <a:solidFill>
                  <a:srgbClr val="00B0F0"/>
                </a:solidFill>
              </a:rPr>
              <a:t>positive</a:t>
            </a:r>
            <a:r>
              <a:rPr lang="tr-TR" dirty="0"/>
              <a:t>?</a:t>
            </a:r>
          </a:p>
          <a:p>
            <a:pPr algn="ctr"/>
            <a:r>
              <a:rPr lang="tr-TR" dirty="0">
                <a:solidFill>
                  <a:srgbClr val="00B0F0"/>
                </a:solidFill>
              </a:rPr>
              <a:t>TP</a:t>
            </a:r>
            <a:r>
              <a:rPr lang="tr-TR" dirty="0"/>
              <a:t>/(</a:t>
            </a:r>
            <a:r>
              <a:rPr lang="tr-TR" dirty="0">
                <a:solidFill>
                  <a:srgbClr val="FF6600"/>
                </a:solidFill>
              </a:rPr>
              <a:t>TP+FP</a:t>
            </a:r>
            <a:r>
              <a:rPr lang="tr-TR" dirty="0"/>
              <a:t>)</a:t>
            </a:r>
          </a:p>
          <a:p>
            <a:pPr algn="ctr"/>
            <a:endParaRPr lang="tr-TR" dirty="0"/>
          </a:p>
          <a:p>
            <a:pPr algn="ctr"/>
            <a:endParaRPr lang="tr-TR" dirty="0">
              <a:solidFill>
                <a:schemeClr val="accent1">
                  <a:lumMod val="75000"/>
                </a:schemeClr>
              </a:solidFill>
            </a:endParaRPr>
          </a:p>
          <a:p>
            <a:pPr algn="ctr"/>
            <a:r>
              <a:rPr lang="tr-TR" b="1" dirty="0" err="1">
                <a:solidFill>
                  <a:schemeClr val="tx1">
                    <a:lumMod val="95000"/>
                    <a:lumOff val="5000"/>
                  </a:schemeClr>
                </a:solidFill>
                <a:effectLst>
                  <a:outerShdw blurRad="38100" dist="38100" dir="2700000" algn="tl">
                    <a:srgbClr val="000000">
                      <a:alpha val="43137"/>
                    </a:srgbClr>
                  </a:outerShdw>
                </a:effectLst>
              </a:rPr>
              <a:t>Recall</a:t>
            </a:r>
            <a:endParaRPr lang="tr-TR" b="1" dirty="0">
              <a:solidFill>
                <a:schemeClr val="tx1">
                  <a:lumMod val="95000"/>
                  <a:lumOff val="5000"/>
                </a:schemeClr>
              </a:solidFill>
              <a:effectLst>
                <a:outerShdw blurRad="38100" dist="38100" dir="2700000" algn="tl">
                  <a:srgbClr val="000000">
                    <a:alpha val="43137"/>
                  </a:srgbClr>
                </a:outerShdw>
              </a:effectLst>
            </a:endParaRPr>
          </a:p>
          <a:p>
            <a:pPr algn="ctr"/>
            <a:r>
              <a:rPr lang="tr-TR" dirty="0"/>
              <a:t>Of </a:t>
            </a:r>
            <a:r>
              <a:rPr lang="tr-TR" dirty="0" err="1"/>
              <a:t>all</a:t>
            </a:r>
            <a:r>
              <a:rPr lang="tr-TR" dirty="0"/>
              <a:t> </a:t>
            </a:r>
            <a:r>
              <a:rPr lang="tr-TR" dirty="0" err="1">
                <a:solidFill>
                  <a:srgbClr val="00B0F0"/>
                </a:solidFill>
              </a:rPr>
              <a:t>real</a:t>
            </a:r>
            <a:r>
              <a:rPr lang="tr-TR" dirty="0">
                <a:solidFill>
                  <a:srgbClr val="00B0F0"/>
                </a:solidFill>
              </a:rPr>
              <a:t> </a:t>
            </a:r>
            <a:r>
              <a:rPr lang="tr-TR" dirty="0" err="1">
                <a:solidFill>
                  <a:srgbClr val="00B0F0"/>
                </a:solidFill>
              </a:rPr>
              <a:t>positive</a:t>
            </a:r>
            <a:r>
              <a:rPr lang="tr-TR" dirty="0">
                <a:solidFill>
                  <a:srgbClr val="00B0F0"/>
                </a:solidFill>
              </a:rPr>
              <a:t> </a:t>
            </a:r>
            <a:r>
              <a:rPr lang="tr-TR" dirty="0" err="1">
                <a:solidFill>
                  <a:srgbClr val="00B0F0"/>
                </a:solidFill>
              </a:rPr>
              <a:t>cases</a:t>
            </a:r>
            <a:r>
              <a:rPr lang="tr-TR" dirty="0"/>
              <a:t>,</a:t>
            </a:r>
          </a:p>
          <a:p>
            <a:pPr algn="ctr"/>
            <a:r>
              <a:rPr lang="tr-TR" dirty="0"/>
              <a:t>how </a:t>
            </a:r>
            <a:r>
              <a:rPr lang="tr-TR" dirty="0" err="1"/>
              <a:t>many</a:t>
            </a:r>
            <a:r>
              <a:rPr lang="tr-TR" dirty="0"/>
              <a:t> </a:t>
            </a:r>
            <a:r>
              <a:rPr lang="tr-TR" dirty="0" err="1"/>
              <a:t>are</a:t>
            </a:r>
            <a:r>
              <a:rPr lang="tr-TR" dirty="0"/>
              <a:t> </a:t>
            </a:r>
            <a:r>
              <a:rPr lang="tr-TR" dirty="0" err="1">
                <a:solidFill>
                  <a:srgbClr val="FF6600"/>
                </a:solidFill>
              </a:rPr>
              <a:t>predicted</a:t>
            </a:r>
            <a:r>
              <a:rPr lang="tr-TR" dirty="0">
                <a:solidFill>
                  <a:srgbClr val="FF6600"/>
                </a:solidFill>
              </a:rPr>
              <a:t> </a:t>
            </a:r>
            <a:r>
              <a:rPr lang="tr-TR" dirty="0" err="1">
                <a:solidFill>
                  <a:srgbClr val="FF6600"/>
                </a:solidFill>
              </a:rPr>
              <a:t>positive</a:t>
            </a:r>
            <a:r>
              <a:rPr lang="tr-TR" dirty="0"/>
              <a:t>?</a:t>
            </a:r>
          </a:p>
          <a:p>
            <a:pPr algn="ctr"/>
            <a:r>
              <a:rPr lang="tr-TR" dirty="0">
                <a:solidFill>
                  <a:srgbClr val="FF6600"/>
                </a:solidFill>
              </a:rPr>
              <a:t>TP</a:t>
            </a:r>
            <a:r>
              <a:rPr lang="tr-TR" dirty="0"/>
              <a:t>/(</a:t>
            </a:r>
            <a:r>
              <a:rPr lang="tr-TR" dirty="0">
                <a:solidFill>
                  <a:srgbClr val="00B0F0"/>
                </a:solidFill>
              </a:rPr>
              <a:t>TP+FN</a:t>
            </a:r>
            <a:r>
              <a:rPr lang="tr-TR" dirty="0"/>
              <a:t>)</a:t>
            </a:r>
          </a:p>
        </p:txBody>
      </p:sp>
      <p:sp>
        <p:nvSpPr>
          <p:cNvPr id="12" name="Dikdörtgen 11">
            <a:extLst>
              <a:ext uri="{FF2B5EF4-FFF2-40B4-BE49-F238E27FC236}">
                <a16:creationId xmlns:a16="http://schemas.microsoft.com/office/drawing/2014/main" id="{1738176D-B873-63D0-3576-AB5B4FF6E876}"/>
              </a:ext>
            </a:extLst>
          </p:cNvPr>
          <p:cNvSpPr/>
          <p:nvPr/>
        </p:nvSpPr>
        <p:spPr>
          <a:xfrm>
            <a:off x="5870253" y="1844738"/>
            <a:ext cx="5169222" cy="3203512"/>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Dikdörtgen 2">
            <a:extLst>
              <a:ext uri="{FF2B5EF4-FFF2-40B4-BE49-F238E27FC236}">
                <a16:creationId xmlns:a16="http://schemas.microsoft.com/office/drawing/2014/main" id="{422F2DA8-0CAC-5868-71CC-2DCF6618DAD6}"/>
              </a:ext>
            </a:extLst>
          </p:cNvPr>
          <p:cNvSpPr/>
          <p:nvPr/>
        </p:nvSpPr>
        <p:spPr>
          <a:xfrm>
            <a:off x="1328495" y="5419651"/>
            <a:ext cx="3289747" cy="1201821"/>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Dikdörtgen 3">
            <a:extLst>
              <a:ext uri="{FF2B5EF4-FFF2-40B4-BE49-F238E27FC236}">
                <a16:creationId xmlns:a16="http://schemas.microsoft.com/office/drawing/2014/main" id="{47034C27-78AB-64C1-5BA1-D6E9E5F91112}"/>
              </a:ext>
            </a:extLst>
          </p:cNvPr>
          <p:cNvSpPr/>
          <p:nvPr/>
        </p:nvSpPr>
        <p:spPr>
          <a:xfrm>
            <a:off x="5870253" y="5425937"/>
            <a:ext cx="5169222" cy="1174888"/>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5AA16BD3-5223-AEA1-8DE7-E2C12498B7F2}"/>
              </a:ext>
            </a:extLst>
          </p:cNvPr>
          <p:cNvSpPr txBox="1"/>
          <p:nvPr/>
        </p:nvSpPr>
        <p:spPr>
          <a:xfrm>
            <a:off x="1489039" y="5371040"/>
            <a:ext cx="2968661" cy="1754326"/>
          </a:xfrm>
          <a:prstGeom prst="rect">
            <a:avLst/>
          </a:prstGeom>
          <a:noFill/>
        </p:spPr>
        <p:txBody>
          <a:bodyPr wrap="square" rtlCol="0">
            <a:spAutoFit/>
          </a:bodyPr>
          <a:lstStyle/>
          <a:p>
            <a:pPr algn="ctr"/>
            <a:r>
              <a:rPr lang="tr-TR" b="1" dirty="0" err="1">
                <a:solidFill>
                  <a:schemeClr val="tx1">
                    <a:lumMod val="95000"/>
                    <a:lumOff val="5000"/>
                  </a:schemeClr>
                </a:solidFill>
                <a:effectLst>
                  <a:outerShdw blurRad="38100" dist="38100" dir="2700000" algn="tl">
                    <a:srgbClr val="000000">
                      <a:alpha val="43137"/>
                    </a:srgbClr>
                  </a:outerShdw>
                </a:effectLst>
              </a:rPr>
              <a:t>Accuraccy</a:t>
            </a:r>
            <a:endParaRPr lang="tr-TR" dirty="0"/>
          </a:p>
          <a:p>
            <a:pPr algn="ctr"/>
            <a:r>
              <a:rPr lang="tr-TR" dirty="0"/>
              <a:t>Of </a:t>
            </a:r>
            <a:r>
              <a:rPr lang="tr-TR" dirty="0" err="1">
                <a:solidFill>
                  <a:srgbClr val="92D050"/>
                </a:solidFill>
              </a:rPr>
              <a:t>all</a:t>
            </a:r>
            <a:r>
              <a:rPr lang="tr-TR" dirty="0">
                <a:solidFill>
                  <a:srgbClr val="92D050"/>
                </a:solidFill>
              </a:rPr>
              <a:t> </a:t>
            </a:r>
            <a:r>
              <a:rPr lang="tr-TR" dirty="0" err="1">
                <a:solidFill>
                  <a:srgbClr val="92D050"/>
                </a:solidFill>
              </a:rPr>
              <a:t>predictions</a:t>
            </a:r>
            <a:r>
              <a:rPr lang="tr-TR" dirty="0"/>
              <a:t>,</a:t>
            </a:r>
          </a:p>
          <a:p>
            <a:pPr algn="ctr"/>
            <a:r>
              <a:rPr lang="tr-TR" dirty="0"/>
              <a:t>How </a:t>
            </a:r>
            <a:r>
              <a:rPr lang="tr-TR" dirty="0" err="1"/>
              <a:t>many</a:t>
            </a:r>
            <a:r>
              <a:rPr lang="tr-TR" dirty="0"/>
              <a:t> </a:t>
            </a:r>
            <a:r>
              <a:rPr lang="tr-TR" dirty="0" err="1"/>
              <a:t>are</a:t>
            </a:r>
            <a:r>
              <a:rPr lang="tr-TR" dirty="0"/>
              <a:t> </a:t>
            </a:r>
            <a:r>
              <a:rPr lang="tr-TR" dirty="0" err="1">
                <a:solidFill>
                  <a:srgbClr val="C00000"/>
                </a:solidFill>
              </a:rPr>
              <a:t>true</a:t>
            </a:r>
            <a:r>
              <a:rPr lang="tr-TR" dirty="0"/>
              <a:t>?</a:t>
            </a:r>
          </a:p>
          <a:p>
            <a:pPr algn="ctr"/>
            <a:r>
              <a:rPr lang="tr-TR" dirty="0">
                <a:solidFill>
                  <a:srgbClr val="C00000"/>
                </a:solidFill>
              </a:rPr>
              <a:t>(TP+TN) </a:t>
            </a:r>
            <a:r>
              <a:rPr lang="tr-TR" dirty="0"/>
              <a:t>/</a:t>
            </a:r>
            <a:r>
              <a:rPr lang="tr-TR" dirty="0">
                <a:solidFill>
                  <a:srgbClr val="92D050"/>
                </a:solidFill>
              </a:rPr>
              <a:t>(TP+TN+FP+FN)</a:t>
            </a:r>
          </a:p>
          <a:p>
            <a:endParaRPr lang="tr-TR" dirty="0"/>
          </a:p>
          <a:p>
            <a:endParaRPr lang="tr-TR" dirty="0"/>
          </a:p>
        </p:txBody>
      </p:sp>
      <p:sp>
        <p:nvSpPr>
          <p:cNvPr id="6" name="Metin kutusu 5">
            <a:extLst>
              <a:ext uri="{FF2B5EF4-FFF2-40B4-BE49-F238E27FC236}">
                <a16:creationId xmlns:a16="http://schemas.microsoft.com/office/drawing/2014/main" id="{8EF30DD0-F363-76AF-6F4B-2D8596F77378}"/>
              </a:ext>
            </a:extLst>
          </p:cNvPr>
          <p:cNvSpPr txBox="1"/>
          <p:nvPr/>
        </p:nvSpPr>
        <p:spPr>
          <a:xfrm>
            <a:off x="5830158" y="5380672"/>
            <a:ext cx="5279614" cy="1477328"/>
          </a:xfrm>
          <a:prstGeom prst="rect">
            <a:avLst/>
          </a:prstGeom>
          <a:noFill/>
        </p:spPr>
        <p:txBody>
          <a:bodyPr wrap="square" rtlCol="0">
            <a:spAutoFit/>
          </a:bodyPr>
          <a:lstStyle/>
          <a:p>
            <a:pPr algn="ctr"/>
            <a:r>
              <a:rPr lang="tr-TR" b="1" dirty="0">
                <a:solidFill>
                  <a:schemeClr val="tx1">
                    <a:lumMod val="95000"/>
                    <a:lumOff val="5000"/>
                  </a:schemeClr>
                </a:solidFill>
                <a:effectLst>
                  <a:outerShdw blurRad="38100" dist="38100" dir="2700000" algn="tl">
                    <a:srgbClr val="000000">
                      <a:alpha val="43137"/>
                    </a:srgbClr>
                  </a:outerShdw>
                </a:effectLst>
              </a:rPr>
              <a:t>F-beta </a:t>
            </a:r>
            <a:r>
              <a:rPr lang="tr-TR" b="1" dirty="0" err="1">
                <a:solidFill>
                  <a:schemeClr val="tx1">
                    <a:lumMod val="95000"/>
                    <a:lumOff val="5000"/>
                  </a:schemeClr>
                </a:solidFill>
                <a:effectLst>
                  <a:outerShdw blurRad="38100" dist="38100" dir="2700000" algn="tl">
                    <a:srgbClr val="000000">
                      <a:alpha val="43137"/>
                    </a:srgbClr>
                  </a:outerShdw>
                </a:effectLst>
              </a:rPr>
              <a:t>score</a:t>
            </a:r>
            <a:endParaRPr lang="tr-TR" dirty="0"/>
          </a:p>
          <a:p>
            <a:pPr algn="ctr"/>
            <a:r>
              <a:rPr lang="tr-TR" dirty="0">
                <a:solidFill>
                  <a:srgbClr val="212529"/>
                </a:solidFill>
                <a:latin typeface="-apple-system"/>
              </a:rPr>
              <a:t>T</a:t>
            </a:r>
            <a:r>
              <a:rPr lang="en-US" b="0" i="0" dirty="0">
                <a:solidFill>
                  <a:srgbClr val="212529"/>
                </a:solidFill>
                <a:effectLst/>
                <a:latin typeface="-apple-system"/>
              </a:rPr>
              <a:t>he weighted harmonic mean of </a:t>
            </a:r>
            <a:r>
              <a:rPr lang="en-US" b="1" i="0" dirty="0">
                <a:solidFill>
                  <a:srgbClr val="212529"/>
                </a:solidFill>
                <a:effectLst/>
                <a:latin typeface="-apple-system"/>
              </a:rPr>
              <a:t>precision</a:t>
            </a:r>
            <a:r>
              <a:rPr lang="en-US" b="0" i="0" dirty="0">
                <a:solidFill>
                  <a:srgbClr val="212529"/>
                </a:solidFill>
                <a:effectLst/>
                <a:latin typeface="-apple-system"/>
              </a:rPr>
              <a:t> and</a:t>
            </a:r>
            <a:r>
              <a:rPr lang="tr-TR" b="0" i="0" dirty="0">
                <a:solidFill>
                  <a:srgbClr val="212529"/>
                </a:solidFill>
                <a:effectLst/>
                <a:latin typeface="-apple-system"/>
              </a:rPr>
              <a:t> </a:t>
            </a:r>
            <a:r>
              <a:rPr lang="en-US" b="1" dirty="0">
                <a:solidFill>
                  <a:srgbClr val="212529"/>
                </a:solidFill>
                <a:latin typeface="-apple-system"/>
              </a:rPr>
              <a:t>recall</a:t>
            </a:r>
            <a:endParaRPr lang="tr-TR" b="1" dirty="0">
              <a:solidFill>
                <a:srgbClr val="212529"/>
              </a:solidFill>
              <a:latin typeface="-apple-system"/>
            </a:endParaRPr>
          </a:p>
          <a:p>
            <a:pPr algn="ctr"/>
            <a:r>
              <a:rPr lang="en-US" dirty="0">
                <a:solidFill>
                  <a:srgbClr val="212529"/>
                </a:solidFill>
                <a:latin typeface="-apple-system"/>
              </a:rPr>
              <a:t>F</a:t>
            </a:r>
            <a:r>
              <a:rPr lang="en-US" baseline="-25000" dirty="0">
                <a:solidFill>
                  <a:srgbClr val="212529"/>
                </a:solidFill>
                <a:latin typeface="-apple-system"/>
              </a:rPr>
              <a:t>ß</a:t>
            </a:r>
            <a:r>
              <a:rPr lang="tr-TR" baseline="-25000" dirty="0">
                <a:solidFill>
                  <a:srgbClr val="212529"/>
                </a:solidFill>
                <a:latin typeface="-apple-system"/>
              </a:rPr>
              <a:t> </a:t>
            </a:r>
            <a:r>
              <a:rPr lang="tr-TR" dirty="0">
                <a:solidFill>
                  <a:srgbClr val="212529"/>
                </a:solidFill>
                <a:latin typeface="-apple-system"/>
              </a:rPr>
              <a:t>= </a:t>
            </a:r>
            <a:r>
              <a:rPr lang="en-US" dirty="0">
                <a:solidFill>
                  <a:srgbClr val="212529"/>
                </a:solidFill>
                <a:latin typeface="-apple-system"/>
              </a:rPr>
              <a:t>(1 + ß</a:t>
            </a:r>
            <a:r>
              <a:rPr lang="tr-TR" baseline="30000" dirty="0">
                <a:solidFill>
                  <a:srgbClr val="212529"/>
                </a:solidFill>
                <a:latin typeface="-apple-system"/>
              </a:rPr>
              <a:t>2</a:t>
            </a:r>
            <a:r>
              <a:rPr lang="en-US" dirty="0">
                <a:solidFill>
                  <a:srgbClr val="212529"/>
                </a:solidFill>
                <a:latin typeface="-apple-system"/>
              </a:rPr>
              <a:t>) * (precision * recall) / (ß</a:t>
            </a:r>
            <a:r>
              <a:rPr lang="en-US" baseline="30000" dirty="0">
                <a:solidFill>
                  <a:srgbClr val="212529"/>
                </a:solidFill>
                <a:latin typeface="-apple-system"/>
              </a:rPr>
              <a:t>2</a:t>
            </a:r>
            <a:r>
              <a:rPr lang="en-US" dirty="0">
                <a:solidFill>
                  <a:srgbClr val="212529"/>
                </a:solidFill>
                <a:latin typeface="-apple-system"/>
              </a:rPr>
              <a:t> * precision) + recall</a:t>
            </a:r>
            <a:endParaRPr lang="tr-TR" dirty="0"/>
          </a:p>
          <a:p>
            <a:endParaRPr lang="tr-TR" b="0" i="0" dirty="0">
              <a:solidFill>
                <a:srgbClr val="212529"/>
              </a:solidFill>
              <a:effectLst/>
              <a:latin typeface="-apple-system"/>
            </a:endParaRPr>
          </a:p>
        </p:txBody>
      </p:sp>
      <p:pic>
        <p:nvPicPr>
          <p:cNvPr id="17" name="İçerik Yer Tutucusu 16" descr="tablo içeren bir resim&#10;&#10;Açıklama otomatik olarak oluşturuldu">
            <a:extLst>
              <a:ext uri="{FF2B5EF4-FFF2-40B4-BE49-F238E27FC236}">
                <a16:creationId xmlns:a16="http://schemas.microsoft.com/office/drawing/2014/main" id="{BF4B8CDF-400B-3BA0-4411-2049485870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6289" y="1465297"/>
            <a:ext cx="4575910" cy="3881437"/>
          </a:xfrm>
        </p:spPr>
      </p:pic>
      <p:sp>
        <p:nvSpPr>
          <p:cNvPr id="7" name="Dikdörtgen 6">
            <a:extLst>
              <a:ext uri="{FF2B5EF4-FFF2-40B4-BE49-F238E27FC236}">
                <a16:creationId xmlns:a16="http://schemas.microsoft.com/office/drawing/2014/main" id="{E88AA5A1-E414-750F-66EC-F88C5787013F}"/>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3503217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D3ABB95-7A3D-B734-0AB8-5DDF92BCEA99}"/>
              </a:ext>
            </a:extLst>
          </p:cNvPr>
          <p:cNvSpPr>
            <a:spLocks noGrp="1"/>
          </p:cNvSpPr>
          <p:nvPr>
            <p:ph idx="1"/>
          </p:nvPr>
        </p:nvSpPr>
        <p:spPr>
          <a:xfrm>
            <a:off x="781049" y="1809750"/>
            <a:ext cx="9963151" cy="4174765"/>
          </a:xfrm>
        </p:spPr>
        <p:txBody>
          <a:bodyPr>
            <a:normAutofit/>
          </a:bodyPr>
          <a:lstStyle/>
          <a:p>
            <a:pPr algn="just">
              <a:buFont typeface="Arial" panose="020B0604020202020204" pitchFamily="34" charset="0"/>
              <a:buChar char="•"/>
            </a:pPr>
            <a:r>
              <a:rPr lang="en-US" sz="1700" b="1" i="0" dirty="0">
                <a:solidFill>
                  <a:srgbClr val="191A21"/>
                </a:solidFill>
                <a:effectLst/>
                <a:latin typeface="Open Sans" panose="020B0606030504020204" pitchFamily="34" charset="0"/>
              </a:rPr>
              <a:t>F0.5 score</a:t>
            </a:r>
            <a:r>
              <a:rPr lang="en-US" sz="1700" b="0" i="0" dirty="0">
                <a:solidFill>
                  <a:srgbClr val="191A21"/>
                </a:solidFill>
                <a:effectLst/>
                <a:latin typeface="Open Sans" panose="020B0606030504020204" pitchFamily="34" charset="0"/>
              </a:rPr>
              <a:t> (</a:t>
            </a:r>
            <a:r>
              <a:rPr lang="tr-TR" sz="1700" b="0" i="0" dirty="0">
                <a:solidFill>
                  <a:srgbClr val="191A21"/>
                </a:solidFill>
                <a:effectLst/>
                <a:latin typeface="Open Sans" panose="020B0606030504020204" pitchFamily="34" charset="0"/>
              </a:rPr>
              <a:t> ß </a:t>
            </a:r>
            <a:r>
              <a:rPr lang="en-US" sz="1700" b="0" i="0" dirty="0">
                <a:solidFill>
                  <a:srgbClr val="191A21"/>
                </a:solidFill>
                <a:effectLst/>
                <a:latin typeface="Open Sans" panose="020B0606030504020204" pitchFamily="34" charset="0"/>
              </a:rPr>
              <a:t>= 0.5): Such a beta makes a</a:t>
            </a:r>
            <a:r>
              <a:rPr lang="en-US" sz="1700" b="0" i="0" dirty="0">
                <a:solidFill>
                  <a:srgbClr val="002060"/>
                </a:solidFill>
                <a:effectLst/>
                <a:latin typeface="Open Sans" panose="020B0606030504020204" pitchFamily="34" charset="0"/>
              </a:rPr>
              <a:t> </a:t>
            </a:r>
            <a:r>
              <a:rPr lang="en-US" sz="1700" b="0" i="0" dirty="0">
                <a:solidFill>
                  <a:srgbClr val="7030A0"/>
                </a:solidFill>
                <a:effectLst/>
                <a:latin typeface="Open Sans" panose="020B0606030504020204" pitchFamily="34" charset="0"/>
              </a:rPr>
              <a:t>Precision</a:t>
            </a:r>
            <a:r>
              <a:rPr lang="en-US" sz="1700" b="0" i="0" dirty="0">
                <a:solidFill>
                  <a:srgbClr val="002060"/>
                </a:solidFill>
                <a:effectLst/>
                <a:latin typeface="Open Sans" panose="020B0606030504020204" pitchFamily="34" charset="0"/>
              </a:rPr>
              <a:t> </a:t>
            </a:r>
            <a:r>
              <a:rPr lang="en-US" sz="1700" b="0" i="0" dirty="0">
                <a:solidFill>
                  <a:srgbClr val="191A21"/>
                </a:solidFill>
                <a:effectLst/>
                <a:latin typeface="Open Sans" panose="020B0606030504020204" pitchFamily="34" charset="0"/>
              </a:rPr>
              <a:t>value more important than a</a:t>
            </a:r>
            <a:r>
              <a:rPr lang="en-US" sz="1700" b="0" i="0" dirty="0">
                <a:solidFill>
                  <a:srgbClr val="7030A0"/>
                </a:solidFill>
                <a:effectLst/>
                <a:latin typeface="Open Sans" panose="020B0606030504020204" pitchFamily="34" charset="0"/>
              </a:rPr>
              <a:t> Recall </a:t>
            </a:r>
            <a:r>
              <a:rPr lang="en-US" sz="1700" b="0" i="0" dirty="0">
                <a:solidFill>
                  <a:srgbClr val="191A21"/>
                </a:solidFill>
                <a:effectLst/>
                <a:latin typeface="Open Sans" panose="020B0606030504020204" pitchFamily="34" charset="0"/>
              </a:rPr>
              <a:t>one. </a:t>
            </a:r>
            <a:r>
              <a:rPr lang="tr-TR" sz="1700" b="0" i="0" dirty="0">
                <a:solidFill>
                  <a:srgbClr val="191A21"/>
                </a:solidFill>
                <a:effectLst/>
                <a:latin typeface="Open Sans" panose="020B0606030504020204" pitchFamily="34" charset="0"/>
              </a:rPr>
              <a:t>I</a:t>
            </a:r>
            <a:r>
              <a:rPr lang="en-US" sz="1700" b="0" i="0" dirty="0">
                <a:solidFill>
                  <a:srgbClr val="191A21"/>
                </a:solidFill>
                <a:effectLst/>
                <a:latin typeface="Open Sans" panose="020B0606030504020204" pitchFamily="34" charset="0"/>
              </a:rPr>
              <a:t>t focuses on minimizing </a:t>
            </a:r>
            <a:r>
              <a:rPr lang="en-US" sz="1700" b="0" i="0" dirty="0">
                <a:solidFill>
                  <a:srgbClr val="00B0F0"/>
                </a:solidFill>
                <a:effectLst/>
                <a:latin typeface="Open Sans" panose="020B0606030504020204" pitchFamily="34" charset="0"/>
              </a:rPr>
              <a:t>False Positives </a:t>
            </a:r>
            <a:r>
              <a:rPr lang="en-US" sz="1700" b="0" i="0" dirty="0">
                <a:solidFill>
                  <a:srgbClr val="191A21"/>
                </a:solidFill>
                <a:effectLst/>
                <a:latin typeface="Open Sans" panose="020B0606030504020204" pitchFamily="34" charset="0"/>
              </a:rPr>
              <a:t>than minimizing </a:t>
            </a:r>
            <a:r>
              <a:rPr lang="en-US" sz="1700" b="0" i="0" dirty="0">
                <a:solidFill>
                  <a:srgbClr val="00B0F0"/>
                </a:solidFill>
                <a:effectLst/>
                <a:latin typeface="Open Sans" panose="020B0606030504020204" pitchFamily="34" charset="0"/>
              </a:rPr>
              <a:t>False Negatives</a:t>
            </a:r>
            <a:r>
              <a:rPr lang="tr-TR" sz="1700" b="0" i="0" dirty="0">
                <a:solidFill>
                  <a:srgbClr val="92D050"/>
                </a:solidFill>
                <a:effectLst/>
                <a:latin typeface="Open Sans" panose="020B0606030504020204" pitchFamily="34" charset="0"/>
              </a:rPr>
              <a:t>.</a:t>
            </a:r>
            <a:endParaRPr lang="en-US" sz="1700" b="0" i="0" dirty="0">
              <a:solidFill>
                <a:srgbClr val="92D050"/>
              </a:solidFill>
              <a:effectLst/>
              <a:latin typeface="Open Sans" panose="020B0606030504020204" pitchFamily="34" charset="0"/>
            </a:endParaRPr>
          </a:p>
          <a:p>
            <a:pPr algn="just">
              <a:buFont typeface="Arial" panose="020B0604020202020204" pitchFamily="34" charset="0"/>
              <a:buChar char="•"/>
            </a:pPr>
            <a:r>
              <a:rPr lang="en-US" sz="1700" b="1" i="0" dirty="0">
                <a:solidFill>
                  <a:srgbClr val="191A21"/>
                </a:solidFill>
                <a:effectLst/>
                <a:latin typeface="Open Sans" panose="020B0606030504020204" pitchFamily="34" charset="0"/>
              </a:rPr>
              <a:t>F1 score</a:t>
            </a:r>
            <a:r>
              <a:rPr lang="en-US" sz="1700" b="0" i="0" dirty="0">
                <a:solidFill>
                  <a:srgbClr val="191A21"/>
                </a:solidFill>
                <a:effectLst/>
                <a:latin typeface="Open Sans" panose="020B0606030504020204" pitchFamily="34" charset="0"/>
              </a:rPr>
              <a:t> (</a:t>
            </a:r>
            <a:r>
              <a:rPr lang="tr-TR" sz="1700" b="0" i="0" dirty="0">
                <a:solidFill>
                  <a:srgbClr val="191A21"/>
                </a:solidFill>
                <a:effectLst/>
                <a:latin typeface="Open Sans" panose="020B0606030504020204" pitchFamily="34" charset="0"/>
              </a:rPr>
              <a:t>ß </a:t>
            </a:r>
            <a:r>
              <a:rPr lang="en-US" sz="1700" b="0" i="0" dirty="0">
                <a:solidFill>
                  <a:srgbClr val="191A21"/>
                </a:solidFill>
                <a:effectLst/>
                <a:latin typeface="Open Sans" panose="020B0606030504020204" pitchFamily="34" charset="0"/>
              </a:rPr>
              <a:t>= 1): True harmonic mean of </a:t>
            </a:r>
            <a:r>
              <a:rPr lang="en-US" sz="1700" b="0" i="0" dirty="0">
                <a:solidFill>
                  <a:srgbClr val="7030A0"/>
                </a:solidFill>
                <a:effectLst/>
                <a:latin typeface="Open Sans" panose="020B0606030504020204" pitchFamily="34" charset="0"/>
              </a:rPr>
              <a:t>Precision</a:t>
            </a:r>
            <a:r>
              <a:rPr lang="en-US" sz="1700" b="0" i="0" dirty="0">
                <a:solidFill>
                  <a:srgbClr val="191A21"/>
                </a:solidFill>
                <a:effectLst/>
                <a:latin typeface="Open Sans" panose="020B0606030504020204" pitchFamily="34" charset="0"/>
              </a:rPr>
              <a:t> and </a:t>
            </a:r>
            <a:r>
              <a:rPr lang="en-US" sz="1700" b="0" i="0" dirty="0">
                <a:solidFill>
                  <a:srgbClr val="7030A0"/>
                </a:solidFill>
                <a:effectLst/>
                <a:latin typeface="Open Sans" panose="020B0606030504020204" pitchFamily="34" charset="0"/>
              </a:rPr>
              <a:t>Recall. </a:t>
            </a:r>
            <a:r>
              <a:rPr lang="en-US" sz="1700" b="0" i="0" dirty="0">
                <a:solidFill>
                  <a:srgbClr val="191A21"/>
                </a:solidFill>
                <a:effectLst/>
                <a:latin typeface="Open Sans" panose="020B0606030504020204" pitchFamily="34" charset="0"/>
              </a:rPr>
              <a:t>In the best-case scenario, if </a:t>
            </a:r>
            <a:r>
              <a:rPr lang="en-US" sz="1700" b="0" i="0" dirty="0">
                <a:solidFill>
                  <a:srgbClr val="7030A0"/>
                </a:solidFill>
                <a:effectLst/>
                <a:latin typeface="Open Sans" panose="020B0606030504020204" pitchFamily="34" charset="0"/>
              </a:rPr>
              <a:t>Precision</a:t>
            </a:r>
            <a:r>
              <a:rPr lang="en-US" sz="1700" b="0" i="0" dirty="0">
                <a:solidFill>
                  <a:srgbClr val="191A21"/>
                </a:solidFill>
                <a:effectLst/>
                <a:latin typeface="Open Sans" panose="020B0606030504020204" pitchFamily="34" charset="0"/>
              </a:rPr>
              <a:t> and </a:t>
            </a:r>
            <a:r>
              <a:rPr lang="en-US" sz="1700" b="0" i="0" dirty="0">
                <a:solidFill>
                  <a:srgbClr val="7030A0"/>
                </a:solidFill>
                <a:effectLst/>
                <a:latin typeface="Open Sans" panose="020B0606030504020204" pitchFamily="34" charset="0"/>
              </a:rPr>
              <a:t>Recall</a:t>
            </a:r>
            <a:r>
              <a:rPr lang="en-US" sz="1700" b="0" i="0" dirty="0">
                <a:solidFill>
                  <a:srgbClr val="191A21"/>
                </a:solidFill>
                <a:effectLst/>
                <a:latin typeface="Open Sans" panose="020B0606030504020204" pitchFamily="34" charset="0"/>
              </a:rPr>
              <a:t> are equal to 1, the F-1 score will also be equal to 1</a:t>
            </a:r>
            <a:r>
              <a:rPr lang="tr-TR" sz="1700" b="0" i="0" dirty="0">
                <a:solidFill>
                  <a:srgbClr val="191A21"/>
                </a:solidFill>
                <a:effectLst/>
                <a:latin typeface="Open Sans" panose="020B0606030504020204" pitchFamily="34" charset="0"/>
              </a:rPr>
              <a:t>.</a:t>
            </a:r>
          </a:p>
          <a:p>
            <a:pPr algn="just">
              <a:buFont typeface="Arial" panose="020B0604020202020204" pitchFamily="34" charset="0"/>
              <a:buChar char="•"/>
            </a:pPr>
            <a:r>
              <a:rPr lang="en-US" sz="1700" b="1" i="0" dirty="0">
                <a:solidFill>
                  <a:srgbClr val="191A21"/>
                </a:solidFill>
                <a:effectLst/>
                <a:latin typeface="Open Sans" panose="020B0606030504020204" pitchFamily="34" charset="0"/>
              </a:rPr>
              <a:t>F2 score</a:t>
            </a:r>
            <a:r>
              <a:rPr lang="en-US" sz="1700" b="0" i="0" dirty="0">
                <a:solidFill>
                  <a:srgbClr val="191A21"/>
                </a:solidFill>
                <a:effectLst/>
                <a:latin typeface="Open Sans" panose="020B0606030504020204" pitchFamily="34" charset="0"/>
              </a:rPr>
              <a:t> (</a:t>
            </a:r>
            <a:r>
              <a:rPr lang="tr-TR" sz="1700" b="0" i="0" dirty="0">
                <a:solidFill>
                  <a:srgbClr val="191A21"/>
                </a:solidFill>
                <a:effectLst/>
                <a:latin typeface="Open Sans" panose="020B0606030504020204" pitchFamily="34" charset="0"/>
              </a:rPr>
              <a:t>ß</a:t>
            </a:r>
            <a:r>
              <a:rPr lang="en-US" sz="1700" b="0" i="0" dirty="0">
                <a:solidFill>
                  <a:srgbClr val="191A21"/>
                </a:solidFill>
                <a:effectLst/>
                <a:latin typeface="Open Sans" panose="020B0606030504020204" pitchFamily="34" charset="0"/>
              </a:rPr>
              <a:t> = 2): Such a beta makes a </a:t>
            </a:r>
            <a:r>
              <a:rPr lang="en-US" sz="1700" b="0" i="0" dirty="0">
                <a:solidFill>
                  <a:srgbClr val="7030A0"/>
                </a:solidFill>
                <a:effectLst/>
                <a:latin typeface="Open Sans" panose="020B0606030504020204" pitchFamily="34" charset="0"/>
              </a:rPr>
              <a:t>Recall</a:t>
            </a:r>
            <a:r>
              <a:rPr lang="en-US" sz="1700" b="0" i="0" dirty="0">
                <a:solidFill>
                  <a:srgbClr val="191A21"/>
                </a:solidFill>
                <a:effectLst/>
                <a:latin typeface="Open Sans" panose="020B0606030504020204" pitchFamily="34" charset="0"/>
              </a:rPr>
              <a:t> value more important than a </a:t>
            </a:r>
            <a:r>
              <a:rPr lang="en-US" sz="1700" b="0" i="0" dirty="0">
                <a:solidFill>
                  <a:srgbClr val="7030A0"/>
                </a:solidFill>
                <a:effectLst/>
                <a:latin typeface="Open Sans" panose="020B0606030504020204" pitchFamily="34" charset="0"/>
              </a:rPr>
              <a:t>Precision</a:t>
            </a:r>
            <a:r>
              <a:rPr lang="en-US" sz="1700" b="0" i="0" dirty="0">
                <a:solidFill>
                  <a:srgbClr val="191A21"/>
                </a:solidFill>
                <a:effectLst/>
                <a:latin typeface="Open Sans" panose="020B0606030504020204" pitchFamily="34" charset="0"/>
              </a:rPr>
              <a:t> one. </a:t>
            </a:r>
            <a:r>
              <a:rPr lang="tr-TR" sz="1700" dirty="0">
                <a:solidFill>
                  <a:srgbClr val="191A21"/>
                </a:solidFill>
                <a:latin typeface="Open Sans" panose="020B0606030504020204" pitchFamily="34" charset="0"/>
              </a:rPr>
              <a:t> I</a:t>
            </a:r>
            <a:r>
              <a:rPr lang="en-US" sz="1700" b="0" i="0" dirty="0">
                <a:solidFill>
                  <a:srgbClr val="191A21"/>
                </a:solidFill>
                <a:effectLst/>
                <a:latin typeface="Open Sans" panose="020B0606030504020204" pitchFamily="34" charset="0"/>
              </a:rPr>
              <a:t>t focuses on minimizing </a:t>
            </a:r>
            <a:r>
              <a:rPr lang="en-US" sz="1700" b="0" i="0" dirty="0">
                <a:solidFill>
                  <a:srgbClr val="00B0F0"/>
                </a:solidFill>
                <a:effectLst/>
                <a:latin typeface="Open Sans" panose="020B0606030504020204" pitchFamily="34" charset="0"/>
              </a:rPr>
              <a:t>False Negatives </a:t>
            </a:r>
            <a:r>
              <a:rPr lang="en-US" sz="1700" b="0" i="0" dirty="0">
                <a:solidFill>
                  <a:srgbClr val="191A21"/>
                </a:solidFill>
                <a:effectLst/>
                <a:latin typeface="Open Sans" panose="020B0606030504020204" pitchFamily="34" charset="0"/>
              </a:rPr>
              <a:t>than minimizing </a:t>
            </a:r>
            <a:r>
              <a:rPr lang="en-US" sz="1700" b="0" i="0" dirty="0">
                <a:solidFill>
                  <a:srgbClr val="00B0F0"/>
                </a:solidFill>
                <a:effectLst/>
                <a:latin typeface="Open Sans" panose="020B0606030504020204" pitchFamily="34" charset="0"/>
              </a:rPr>
              <a:t>False Positives.</a:t>
            </a:r>
          </a:p>
          <a:p>
            <a:pPr algn="l">
              <a:buFont typeface="Arial" panose="020B0604020202020204" pitchFamily="34" charset="0"/>
              <a:buChar char="•"/>
            </a:pPr>
            <a:endParaRPr lang="en-US" b="0" i="0" dirty="0">
              <a:solidFill>
                <a:srgbClr val="191A21"/>
              </a:solidFill>
              <a:effectLst/>
              <a:latin typeface="Open Sans" panose="020B0606030504020204" pitchFamily="34" charset="0"/>
            </a:endParaRPr>
          </a:p>
        </p:txBody>
      </p:sp>
      <p:pic>
        <p:nvPicPr>
          <p:cNvPr id="5" name="Resim 4">
            <a:extLst>
              <a:ext uri="{FF2B5EF4-FFF2-40B4-BE49-F238E27FC236}">
                <a16:creationId xmlns:a16="http://schemas.microsoft.com/office/drawing/2014/main" id="{5A7C80EC-FD16-1A7D-E76A-9CC0922A6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094" y="873485"/>
            <a:ext cx="9039997" cy="653836"/>
          </a:xfrm>
          <a:prstGeom prst="rect">
            <a:avLst/>
          </a:prstGeom>
        </p:spPr>
      </p:pic>
      <p:pic>
        <p:nvPicPr>
          <p:cNvPr id="7" name="Resim 6" descr="tablo içeren bir resim&#10;&#10;Açıklama otomatik olarak oluşturuldu">
            <a:extLst>
              <a:ext uri="{FF2B5EF4-FFF2-40B4-BE49-F238E27FC236}">
                <a16:creationId xmlns:a16="http://schemas.microsoft.com/office/drawing/2014/main" id="{8658D9DC-E81B-CA76-45DF-A29A28E1C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625" y="3995737"/>
            <a:ext cx="3390900" cy="2543175"/>
          </a:xfrm>
          <a:prstGeom prst="rect">
            <a:avLst/>
          </a:prstGeom>
        </p:spPr>
      </p:pic>
      <p:cxnSp>
        <p:nvCxnSpPr>
          <p:cNvPr id="14" name="Düz Ok Bağlayıcısı 13">
            <a:extLst>
              <a:ext uri="{FF2B5EF4-FFF2-40B4-BE49-F238E27FC236}">
                <a16:creationId xmlns:a16="http://schemas.microsoft.com/office/drawing/2014/main" id="{72C61E1A-2B64-F1AD-08FA-2B08DB7FDDAC}"/>
              </a:ext>
            </a:extLst>
          </p:cNvPr>
          <p:cNvCxnSpPr>
            <a:cxnSpLocks/>
          </p:cNvCxnSpPr>
          <p:nvPr/>
        </p:nvCxnSpPr>
        <p:spPr>
          <a:xfrm flipV="1">
            <a:off x="7029450" y="4572000"/>
            <a:ext cx="1514475"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Düz Ok Bağlayıcısı 14">
            <a:extLst>
              <a:ext uri="{FF2B5EF4-FFF2-40B4-BE49-F238E27FC236}">
                <a16:creationId xmlns:a16="http://schemas.microsoft.com/office/drawing/2014/main" id="{14AF1964-6951-CA0B-27D1-780D403701EA}"/>
              </a:ext>
            </a:extLst>
          </p:cNvPr>
          <p:cNvCxnSpPr>
            <a:cxnSpLocks/>
          </p:cNvCxnSpPr>
          <p:nvPr/>
        </p:nvCxnSpPr>
        <p:spPr>
          <a:xfrm>
            <a:off x="6929437" y="6235048"/>
            <a:ext cx="1614488" cy="248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5631E035-A12C-6458-0C8C-D5AA84CC8073}"/>
              </a:ext>
            </a:extLst>
          </p:cNvPr>
          <p:cNvCxnSpPr>
            <a:cxnSpLocks/>
          </p:cNvCxnSpPr>
          <p:nvPr/>
        </p:nvCxnSpPr>
        <p:spPr>
          <a:xfrm flipH="1">
            <a:off x="3752850" y="6249769"/>
            <a:ext cx="1776414" cy="223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Düz Ok Bağlayıcısı 21">
            <a:extLst>
              <a:ext uri="{FF2B5EF4-FFF2-40B4-BE49-F238E27FC236}">
                <a16:creationId xmlns:a16="http://schemas.microsoft.com/office/drawing/2014/main" id="{D0417CEC-E2CF-4DB7-88E2-5F3EA1D2316D}"/>
              </a:ext>
            </a:extLst>
          </p:cNvPr>
          <p:cNvCxnSpPr>
            <a:cxnSpLocks/>
          </p:cNvCxnSpPr>
          <p:nvPr/>
        </p:nvCxnSpPr>
        <p:spPr>
          <a:xfrm flipH="1" flipV="1">
            <a:off x="3857625" y="4572000"/>
            <a:ext cx="1495425"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AEA48C6E-02A8-8E0D-4810-3815C26278A5}"/>
              </a:ext>
            </a:extLst>
          </p:cNvPr>
          <p:cNvSpPr txBox="1"/>
          <p:nvPr/>
        </p:nvSpPr>
        <p:spPr>
          <a:xfrm>
            <a:off x="1514474" y="4105275"/>
            <a:ext cx="2343151" cy="1231106"/>
          </a:xfrm>
          <a:prstGeom prst="rect">
            <a:avLst/>
          </a:prstGeom>
          <a:noFill/>
        </p:spPr>
        <p:txBody>
          <a:bodyPr wrap="square" rtlCol="0">
            <a:spAutoFit/>
          </a:bodyPr>
          <a:lstStyle/>
          <a:p>
            <a:pPr algn="ctr"/>
            <a:r>
              <a:rPr lang="tr-TR" sz="1400" dirty="0" err="1"/>
              <a:t>Predicted</a:t>
            </a:r>
            <a:r>
              <a:rPr lang="tr-TR" sz="1400" dirty="0"/>
              <a:t> </a:t>
            </a:r>
            <a:r>
              <a:rPr lang="tr-TR" sz="1400" dirty="0" err="1">
                <a:solidFill>
                  <a:srgbClr val="92D050"/>
                </a:solidFill>
              </a:rPr>
              <a:t>more</a:t>
            </a:r>
            <a:r>
              <a:rPr lang="tr-TR" sz="1400" dirty="0"/>
              <a:t> </a:t>
            </a:r>
            <a:r>
              <a:rPr lang="tr-TR" sz="1400" dirty="0" err="1"/>
              <a:t>than</a:t>
            </a:r>
            <a:r>
              <a:rPr lang="tr-TR" sz="1400" dirty="0"/>
              <a:t> $50.000</a:t>
            </a:r>
          </a:p>
          <a:p>
            <a:pPr algn="ctr"/>
            <a:r>
              <a:rPr lang="tr-TR" sz="1400" dirty="0" err="1"/>
              <a:t>Actually</a:t>
            </a:r>
            <a:r>
              <a:rPr lang="tr-TR" sz="1400" dirty="0"/>
              <a:t> </a:t>
            </a:r>
            <a:r>
              <a:rPr lang="tr-TR" sz="1400" dirty="0" err="1">
                <a:solidFill>
                  <a:srgbClr val="92D050"/>
                </a:solidFill>
              </a:rPr>
              <a:t>more</a:t>
            </a:r>
            <a:r>
              <a:rPr lang="tr-TR" sz="1400" dirty="0"/>
              <a:t> </a:t>
            </a:r>
            <a:r>
              <a:rPr lang="tr-TR" sz="1400" dirty="0" err="1"/>
              <a:t>than</a:t>
            </a:r>
            <a:r>
              <a:rPr lang="tr-TR" sz="1400" dirty="0"/>
              <a:t> $50.000</a:t>
            </a:r>
          </a:p>
          <a:p>
            <a:endParaRPr lang="tr-TR" dirty="0"/>
          </a:p>
        </p:txBody>
      </p:sp>
      <p:sp>
        <p:nvSpPr>
          <p:cNvPr id="34" name="Metin kutusu 33">
            <a:extLst>
              <a:ext uri="{FF2B5EF4-FFF2-40B4-BE49-F238E27FC236}">
                <a16:creationId xmlns:a16="http://schemas.microsoft.com/office/drawing/2014/main" id="{235C58CF-6E79-21B8-2F4C-76485A9415B9}"/>
              </a:ext>
            </a:extLst>
          </p:cNvPr>
          <p:cNvSpPr txBox="1"/>
          <p:nvPr/>
        </p:nvSpPr>
        <p:spPr>
          <a:xfrm>
            <a:off x="1447800" y="5811755"/>
            <a:ext cx="2305050" cy="954107"/>
          </a:xfrm>
          <a:prstGeom prst="rect">
            <a:avLst/>
          </a:prstGeom>
          <a:noFill/>
        </p:spPr>
        <p:txBody>
          <a:bodyPr wrap="square" rtlCol="0">
            <a:spAutoFit/>
          </a:bodyPr>
          <a:lstStyle/>
          <a:p>
            <a:pPr algn="ctr"/>
            <a:r>
              <a:rPr lang="tr-TR" sz="1400" dirty="0" err="1"/>
              <a:t>Predicted</a:t>
            </a:r>
            <a:r>
              <a:rPr lang="tr-TR" sz="1400" dirty="0"/>
              <a:t> </a:t>
            </a:r>
            <a:r>
              <a:rPr lang="tr-TR" sz="1400" dirty="0" err="1">
                <a:solidFill>
                  <a:srgbClr val="C00000"/>
                </a:solidFill>
              </a:rPr>
              <a:t>less</a:t>
            </a:r>
            <a:r>
              <a:rPr lang="tr-TR" sz="1400" dirty="0"/>
              <a:t> </a:t>
            </a:r>
            <a:r>
              <a:rPr lang="tr-TR" sz="1400" dirty="0" err="1"/>
              <a:t>than</a:t>
            </a:r>
            <a:r>
              <a:rPr lang="tr-TR" sz="1400" dirty="0"/>
              <a:t> $50.000</a:t>
            </a:r>
          </a:p>
          <a:p>
            <a:pPr algn="ctr"/>
            <a:r>
              <a:rPr lang="tr-TR" sz="1400" dirty="0" err="1"/>
              <a:t>Actually</a:t>
            </a:r>
            <a:r>
              <a:rPr lang="tr-TR" sz="1400" dirty="0"/>
              <a:t> </a:t>
            </a:r>
            <a:r>
              <a:rPr lang="tr-TR" sz="1400" dirty="0" err="1">
                <a:solidFill>
                  <a:srgbClr val="92D050"/>
                </a:solidFill>
              </a:rPr>
              <a:t>more</a:t>
            </a:r>
            <a:r>
              <a:rPr lang="tr-TR" sz="1400" dirty="0"/>
              <a:t> </a:t>
            </a:r>
            <a:r>
              <a:rPr lang="tr-TR" sz="1400" dirty="0" err="1"/>
              <a:t>than</a:t>
            </a:r>
            <a:r>
              <a:rPr lang="tr-TR" sz="1400" dirty="0"/>
              <a:t> $50.000</a:t>
            </a:r>
          </a:p>
        </p:txBody>
      </p:sp>
      <p:sp>
        <p:nvSpPr>
          <p:cNvPr id="42" name="Metin kutusu 41">
            <a:extLst>
              <a:ext uri="{FF2B5EF4-FFF2-40B4-BE49-F238E27FC236}">
                <a16:creationId xmlns:a16="http://schemas.microsoft.com/office/drawing/2014/main" id="{1B06F9FA-3D40-5363-8CBD-B6F0F85285A7}"/>
              </a:ext>
            </a:extLst>
          </p:cNvPr>
          <p:cNvSpPr txBox="1"/>
          <p:nvPr/>
        </p:nvSpPr>
        <p:spPr>
          <a:xfrm>
            <a:off x="8420100" y="4182479"/>
            <a:ext cx="2219325" cy="1231106"/>
          </a:xfrm>
          <a:prstGeom prst="rect">
            <a:avLst/>
          </a:prstGeom>
          <a:noFill/>
        </p:spPr>
        <p:txBody>
          <a:bodyPr wrap="square" rtlCol="0">
            <a:spAutoFit/>
          </a:bodyPr>
          <a:lstStyle/>
          <a:p>
            <a:pPr algn="ctr"/>
            <a:r>
              <a:rPr lang="tr-TR" sz="1400" dirty="0" err="1"/>
              <a:t>Predicted</a:t>
            </a:r>
            <a:r>
              <a:rPr lang="tr-TR" sz="1400" dirty="0"/>
              <a:t> </a:t>
            </a:r>
            <a:r>
              <a:rPr lang="tr-TR" sz="1400" dirty="0" err="1">
                <a:solidFill>
                  <a:srgbClr val="92D050"/>
                </a:solidFill>
              </a:rPr>
              <a:t>more</a:t>
            </a:r>
            <a:r>
              <a:rPr lang="tr-TR" sz="1400" dirty="0">
                <a:solidFill>
                  <a:srgbClr val="92D050"/>
                </a:solidFill>
              </a:rPr>
              <a:t> </a:t>
            </a:r>
            <a:r>
              <a:rPr lang="tr-TR" sz="1400" dirty="0" err="1"/>
              <a:t>than</a:t>
            </a:r>
            <a:r>
              <a:rPr lang="tr-TR" sz="1400" dirty="0"/>
              <a:t> $50.000</a:t>
            </a:r>
          </a:p>
          <a:p>
            <a:pPr algn="ctr"/>
            <a:r>
              <a:rPr lang="tr-TR" sz="1400" dirty="0" err="1"/>
              <a:t>Actually</a:t>
            </a:r>
            <a:r>
              <a:rPr lang="tr-TR" sz="1400" dirty="0"/>
              <a:t> </a:t>
            </a:r>
            <a:r>
              <a:rPr lang="tr-TR" sz="1400" dirty="0" err="1">
                <a:solidFill>
                  <a:srgbClr val="C00000"/>
                </a:solidFill>
              </a:rPr>
              <a:t>less</a:t>
            </a:r>
            <a:r>
              <a:rPr lang="tr-TR" sz="1400" dirty="0"/>
              <a:t> </a:t>
            </a:r>
            <a:r>
              <a:rPr lang="tr-TR" sz="1400" dirty="0" err="1"/>
              <a:t>than</a:t>
            </a:r>
            <a:r>
              <a:rPr lang="tr-TR" sz="1400" dirty="0"/>
              <a:t> $50.000</a:t>
            </a:r>
          </a:p>
          <a:p>
            <a:endParaRPr lang="tr-TR" dirty="0"/>
          </a:p>
        </p:txBody>
      </p:sp>
      <p:sp>
        <p:nvSpPr>
          <p:cNvPr id="43" name="Metin kutusu 42">
            <a:extLst>
              <a:ext uri="{FF2B5EF4-FFF2-40B4-BE49-F238E27FC236}">
                <a16:creationId xmlns:a16="http://schemas.microsoft.com/office/drawing/2014/main" id="{660E3CEC-8EFB-CB3A-ADD6-A82FA55DABAB}"/>
              </a:ext>
            </a:extLst>
          </p:cNvPr>
          <p:cNvSpPr txBox="1"/>
          <p:nvPr/>
        </p:nvSpPr>
        <p:spPr>
          <a:xfrm>
            <a:off x="8420102" y="5494229"/>
            <a:ext cx="2181223" cy="1231106"/>
          </a:xfrm>
          <a:prstGeom prst="rect">
            <a:avLst/>
          </a:prstGeom>
          <a:noFill/>
        </p:spPr>
        <p:txBody>
          <a:bodyPr wrap="square" rtlCol="0">
            <a:spAutoFit/>
          </a:bodyPr>
          <a:lstStyle/>
          <a:p>
            <a:pPr algn="ctr"/>
            <a:r>
              <a:rPr lang="tr-TR" sz="1400" dirty="0" err="1"/>
              <a:t>Predicted</a:t>
            </a:r>
            <a:r>
              <a:rPr lang="tr-TR" sz="1400" dirty="0"/>
              <a:t> </a:t>
            </a:r>
            <a:r>
              <a:rPr lang="tr-TR" sz="1400" dirty="0" err="1">
                <a:solidFill>
                  <a:srgbClr val="C00000"/>
                </a:solidFill>
              </a:rPr>
              <a:t>less</a:t>
            </a:r>
            <a:r>
              <a:rPr lang="tr-TR" sz="1400" dirty="0"/>
              <a:t> </a:t>
            </a:r>
            <a:r>
              <a:rPr lang="tr-TR" sz="1400" dirty="0" err="1"/>
              <a:t>than</a:t>
            </a:r>
            <a:r>
              <a:rPr lang="tr-TR" sz="1400" dirty="0"/>
              <a:t> $50.000</a:t>
            </a:r>
          </a:p>
          <a:p>
            <a:pPr algn="ctr"/>
            <a:r>
              <a:rPr lang="tr-TR" sz="1400" dirty="0" err="1"/>
              <a:t>Actually</a:t>
            </a:r>
            <a:r>
              <a:rPr lang="tr-TR" sz="1400" dirty="0"/>
              <a:t> </a:t>
            </a:r>
            <a:r>
              <a:rPr lang="tr-TR" sz="1400" dirty="0" err="1">
                <a:solidFill>
                  <a:srgbClr val="C00000"/>
                </a:solidFill>
              </a:rPr>
              <a:t>less</a:t>
            </a:r>
            <a:r>
              <a:rPr lang="tr-TR" sz="1400" dirty="0"/>
              <a:t> </a:t>
            </a:r>
            <a:r>
              <a:rPr lang="tr-TR" sz="1400" dirty="0" err="1"/>
              <a:t>than</a:t>
            </a:r>
            <a:r>
              <a:rPr lang="tr-TR" sz="1400" dirty="0"/>
              <a:t> $50.000</a:t>
            </a:r>
          </a:p>
          <a:p>
            <a:endParaRPr lang="tr-TR" dirty="0"/>
          </a:p>
        </p:txBody>
      </p:sp>
      <p:sp>
        <p:nvSpPr>
          <p:cNvPr id="2" name="Dikdörtgen 1">
            <a:extLst>
              <a:ext uri="{FF2B5EF4-FFF2-40B4-BE49-F238E27FC236}">
                <a16:creationId xmlns:a16="http://schemas.microsoft.com/office/drawing/2014/main" id="{BC26BE10-177E-03DE-4141-A9687C4F9325}"/>
              </a:ext>
            </a:extLst>
          </p:cNvPr>
          <p:cNvSpPr/>
          <p:nvPr/>
        </p:nvSpPr>
        <p:spPr>
          <a:xfrm>
            <a:off x="10896600" y="10048"/>
            <a:ext cx="1295400" cy="369332"/>
          </a:xfrm>
          <a:prstGeom prst="rect">
            <a:avLst/>
          </a:prstGeom>
          <a:noFill/>
        </p:spPr>
        <p:txBody>
          <a:bodyPr wrap="square" lIns="91440" tIns="45720" rIns="91440" bIns="45720">
            <a:spAutoFit/>
          </a:bodyPr>
          <a:lstStyle/>
          <a:p>
            <a:pPr algn="ctr"/>
            <a:r>
              <a:rPr lang="tr-TR" b="1"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652001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475FA2-54F2-C57C-80B6-AD8FFA91179C}"/>
              </a:ext>
            </a:extLst>
          </p:cNvPr>
          <p:cNvSpPr>
            <a:spLocks noGrp="1"/>
          </p:cNvSpPr>
          <p:nvPr>
            <p:ph type="title"/>
          </p:nvPr>
        </p:nvSpPr>
        <p:spPr>
          <a:xfrm>
            <a:off x="677334" y="609600"/>
            <a:ext cx="11260666" cy="824564"/>
          </a:xfrm>
        </p:spPr>
        <p:txBody>
          <a:bodyPr>
            <a:normAutofit fontScale="90000"/>
          </a:bodyPr>
          <a:lstStyle/>
          <a:p>
            <a:pPr algn="ctr"/>
            <a:r>
              <a:rPr lang="tr-TR" b="1" dirty="0">
                <a:solidFill>
                  <a:srgbClr val="FFC000"/>
                </a:solidFill>
                <a:effectLst/>
              </a:rPr>
              <a:t>6-) </a:t>
            </a:r>
            <a:r>
              <a:rPr lang="tr-TR" b="1" dirty="0" err="1">
                <a:solidFill>
                  <a:srgbClr val="FFC000"/>
                </a:solidFill>
                <a:effectLst/>
              </a:rPr>
              <a:t>Evaluating</a:t>
            </a:r>
            <a:r>
              <a:rPr lang="tr-TR" b="1" dirty="0">
                <a:solidFill>
                  <a:srgbClr val="FFC000"/>
                </a:solidFill>
                <a:effectLst/>
              </a:rPr>
              <a:t> Model </a:t>
            </a:r>
            <a:r>
              <a:rPr lang="tr-TR" b="1" dirty="0" err="1">
                <a:solidFill>
                  <a:srgbClr val="FFC000"/>
                </a:solidFill>
                <a:effectLst/>
              </a:rPr>
              <a:t>Performance</a:t>
            </a:r>
            <a:br>
              <a:rPr lang="tr-TR" b="0" dirty="0">
                <a:solidFill>
                  <a:srgbClr val="383A42"/>
                </a:solidFill>
                <a:effectLst/>
                <a:latin typeface="Consolas" panose="020B0609020204030204" pitchFamily="49" charset="0"/>
              </a:rPr>
            </a:br>
            <a:endParaRPr lang="tr-TR" dirty="0"/>
          </a:p>
        </p:txBody>
      </p:sp>
      <p:sp>
        <p:nvSpPr>
          <p:cNvPr id="3" name="İçerik Yer Tutucusu 2">
            <a:extLst>
              <a:ext uri="{FF2B5EF4-FFF2-40B4-BE49-F238E27FC236}">
                <a16:creationId xmlns:a16="http://schemas.microsoft.com/office/drawing/2014/main" id="{91AAB237-C4DE-370C-E0A0-0E9EF6D6B8CA}"/>
              </a:ext>
            </a:extLst>
          </p:cNvPr>
          <p:cNvSpPr>
            <a:spLocks noGrp="1"/>
          </p:cNvSpPr>
          <p:nvPr>
            <p:ph idx="1"/>
          </p:nvPr>
        </p:nvSpPr>
        <p:spPr>
          <a:xfrm>
            <a:off x="677334" y="1434165"/>
            <a:ext cx="11362266" cy="2286935"/>
          </a:xfrm>
        </p:spPr>
        <p:txBody>
          <a:bodyPr>
            <a:normAutofit/>
          </a:bodyPr>
          <a:lstStyle/>
          <a:p>
            <a:r>
              <a:rPr lang="tr-TR" sz="1600" dirty="0" err="1"/>
              <a:t>Naive</a:t>
            </a:r>
            <a:r>
              <a:rPr lang="tr-TR" sz="1600" dirty="0"/>
              <a:t> </a:t>
            </a:r>
            <a:r>
              <a:rPr lang="tr-TR" sz="1600" dirty="0" err="1"/>
              <a:t>Predictor</a:t>
            </a:r>
            <a:r>
              <a:rPr lang="tr-TR" sz="1600" dirty="0"/>
              <a:t> </a:t>
            </a:r>
            <a:r>
              <a:rPr lang="tr-TR" sz="1600" b="1" dirty="0"/>
              <a:t>[</a:t>
            </a:r>
            <a:r>
              <a:rPr lang="tr-TR" sz="1600" b="1" dirty="0" err="1"/>
              <a:t>Accuracy</a:t>
            </a:r>
            <a:r>
              <a:rPr lang="tr-TR" sz="1600" b="1" dirty="0"/>
              <a:t> </a:t>
            </a:r>
            <a:r>
              <a:rPr lang="tr-TR" sz="1600" b="1" dirty="0" err="1"/>
              <a:t>score</a:t>
            </a:r>
            <a:r>
              <a:rPr lang="tr-TR" sz="1600" b="1" dirty="0"/>
              <a:t>: 0.2478, F-</a:t>
            </a:r>
            <a:r>
              <a:rPr lang="tr-TR" sz="1600" b="1" dirty="0" err="1"/>
              <a:t>score</a:t>
            </a:r>
            <a:r>
              <a:rPr lang="tr-TR" sz="1600" b="1" dirty="0"/>
              <a:t>: 0.2917]</a:t>
            </a:r>
          </a:p>
          <a:p>
            <a:pPr marL="0" indent="0">
              <a:buNone/>
            </a:pPr>
            <a:r>
              <a:rPr lang="en-US" sz="1600" dirty="0"/>
              <a:t>The F-beta score is the weighted harmonic mean of precision and recall, reaching its optimal value at 1 and its worst value at 0.</a:t>
            </a:r>
            <a:r>
              <a:rPr lang="tr-TR" sz="1600" dirty="0"/>
              <a:t> </a:t>
            </a:r>
          </a:p>
          <a:p>
            <a:pPr marL="0" indent="0">
              <a:buNone/>
            </a:pPr>
            <a:r>
              <a:rPr lang="tr-TR" sz="1600" dirty="0"/>
              <a:t>«</a:t>
            </a:r>
            <a:r>
              <a:rPr lang="en-US" sz="1600" dirty="0"/>
              <a:t>A naive classifier model is one that does not use any sophistication</a:t>
            </a:r>
            <a:r>
              <a:rPr lang="tr-TR" sz="1600" dirty="0"/>
              <a:t> (</a:t>
            </a:r>
            <a:r>
              <a:rPr lang="en-US" sz="1600" b="1" i="0" dirty="0">
                <a:solidFill>
                  <a:srgbClr val="1D2A57"/>
                </a:solidFill>
                <a:effectLst/>
                <a:latin typeface="Arial" panose="020B0604020202020204" pitchFamily="34" charset="0"/>
              </a:rPr>
              <a:t>the </a:t>
            </a:r>
            <a:r>
              <a:rPr lang="en-US" sz="1600" b="1" i="0" u="none" strike="noStrike" dirty="0">
                <a:solidFill>
                  <a:srgbClr val="1D2A57"/>
                </a:solidFill>
                <a:effectLst/>
                <a:latin typeface="Arial" panose="020B0604020202020204" pitchFamily="34" charset="0"/>
                <a:hlinkClick r:id="rId2" tooltip="quality"/>
              </a:rPr>
              <a:t>quality</a:t>
            </a:r>
            <a:r>
              <a:rPr lang="en-US" sz="1600" b="1" i="0" dirty="0">
                <a:solidFill>
                  <a:srgbClr val="1D2A57"/>
                </a:solidFill>
                <a:effectLst/>
                <a:latin typeface="Arial" panose="020B0604020202020204" pitchFamily="34" charset="0"/>
              </a:rPr>
              <a:t> of being </a:t>
            </a:r>
            <a:r>
              <a:rPr lang="en-US" sz="1600" b="1" i="0" u="none" strike="noStrike" dirty="0">
                <a:solidFill>
                  <a:srgbClr val="1D2A57"/>
                </a:solidFill>
                <a:effectLst/>
                <a:latin typeface="Arial" panose="020B0604020202020204" pitchFamily="34" charset="0"/>
                <a:hlinkClick r:id="rId3" tooltip="complicated"/>
              </a:rPr>
              <a:t>complicated</a:t>
            </a:r>
            <a:r>
              <a:rPr lang="en-US" sz="1600" b="1" i="0" dirty="0">
                <a:solidFill>
                  <a:srgbClr val="1D2A57"/>
                </a:solidFill>
                <a:effectLst/>
                <a:latin typeface="Arial" panose="020B0604020202020204" pitchFamily="34" charset="0"/>
              </a:rPr>
              <a:t> or made with </a:t>
            </a:r>
            <a:r>
              <a:rPr lang="en-US" sz="1600" b="1" i="0" u="none" strike="noStrike" dirty="0">
                <a:solidFill>
                  <a:srgbClr val="1D2A57"/>
                </a:solidFill>
                <a:effectLst/>
                <a:latin typeface="Arial" panose="020B0604020202020204" pitchFamily="34" charset="0"/>
                <a:hlinkClick r:id="rId4" tooltip="great"/>
              </a:rPr>
              <a:t>great</a:t>
            </a:r>
            <a:r>
              <a:rPr lang="en-US" sz="1600" b="1" i="0" dirty="0">
                <a:solidFill>
                  <a:srgbClr val="1D2A57"/>
                </a:solidFill>
                <a:effectLst/>
                <a:latin typeface="Arial" panose="020B0604020202020204" pitchFamily="34" charset="0"/>
              </a:rPr>
              <a:t> </a:t>
            </a:r>
            <a:r>
              <a:rPr lang="en-US" sz="1600" b="1" i="0" u="none" strike="noStrike" dirty="0">
                <a:solidFill>
                  <a:srgbClr val="1D2A57"/>
                </a:solidFill>
                <a:effectLst/>
                <a:latin typeface="Arial" panose="020B0604020202020204" pitchFamily="34" charset="0"/>
                <a:hlinkClick r:id="rId5" tooltip="skill"/>
              </a:rPr>
              <a:t>skill</a:t>
            </a:r>
            <a:r>
              <a:rPr lang="tr-TR" sz="1600" b="1" i="0" u="none" strike="noStrike" dirty="0">
                <a:solidFill>
                  <a:srgbClr val="1D2A57"/>
                </a:solidFill>
                <a:effectLst/>
                <a:latin typeface="Arial" panose="020B0604020202020204" pitchFamily="34" charset="0"/>
              </a:rPr>
              <a:t>)</a:t>
            </a:r>
            <a:r>
              <a:rPr lang="en-US" sz="1600" dirty="0"/>
              <a:t> in order to make a prediction, typically making a random or constant prediction. Such models are naive because they don't use any knowledge about the domain or any learning in order to make a prediction.</a:t>
            </a:r>
            <a:r>
              <a:rPr lang="tr-TR" sz="1600" dirty="0"/>
              <a:t>»</a:t>
            </a:r>
          </a:p>
          <a:p>
            <a:endParaRPr lang="tr-TR" sz="1600" dirty="0"/>
          </a:p>
        </p:txBody>
      </p:sp>
      <p:pic>
        <p:nvPicPr>
          <p:cNvPr id="6" name="Resim 5" descr="metin içeren bir resim&#10;&#10;Açıklama otomatik olarak oluşturuldu">
            <a:extLst>
              <a:ext uri="{FF2B5EF4-FFF2-40B4-BE49-F238E27FC236}">
                <a16:creationId xmlns:a16="http://schemas.microsoft.com/office/drawing/2014/main" id="{FFC4F51F-4620-E9FB-8BEE-05CA5BDE2B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5034" y="3429000"/>
            <a:ext cx="7349066" cy="3621982"/>
          </a:xfrm>
          <a:prstGeom prst="rect">
            <a:avLst/>
          </a:prstGeom>
        </p:spPr>
      </p:pic>
    </p:spTree>
    <p:extLst>
      <p:ext uri="{BB962C8B-B14F-4D97-AF65-F5344CB8AC3E}">
        <p14:creationId xmlns:p14="http://schemas.microsoft.com/office/powerpoint/2010/main" val="1543698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99DD062-D70B-0867-41EF-B0F5BC9052DF}"/>
              </a:ext>
            </a:extLst>
          </p:cNvPr>
          <p:cNvSpPr>
            <a:spLocks noGrp="1"/>
          </p:cNvSpPr>
          <p:nvPr>
            <p:ph idx="1"/>
          </p:nvPr>
        </p:nvSpPr>
        <p:spPr>
          <a:xfrm>
            <a:off x="1409700" y="330201"/>
            <a:ext cx="10642600" cy="5711162"/>
          </a:xfrm>
        </p:spPr>
        <p:txBody>
          <a:bodyPr>
            <a:normAutofit fontScale="92500" lnSpcReduction="10000"/>
          </a:bodyPr>
          <a:lstStyle/>
          <a:p>
            <a:pPr algn="just"/>
            <a:r>
              <a:rPr lang="tr-TR" b="1" dirty="0" err="1">
                <a:solidFill>
                  <a:srgbClr val="383A42"/>
                </a:solidFill>
                <a:effectLst/>
                <a:latin typeface="Consolas" panose="020B0609020204030204" pitchFamily="49" charset="0"/>
              </a:rPr>
              <a:t>Supervised</a:t>
            </a:r>
            <a:r>
              <a:rPr lang="tr-TR" b="1" dirty="0">
                <a:solidFill>
                  <a:srgbClr val="383A42"/>
                </a:solidFill>
                <a:effectLst/>
                <a:latin typeface="Consolas" panose="020B0609020204030204" pitchFamily="49" charset="0"/>
              </a:rPr>
              <a:t> Learning </a:t>
            </a:r>
            <a:r>
              <a:rPr lang="tr-TR" b="1" dirty="0" err="1">
                <a:solidFill>
                  <a:srgbClr val="383A42"/>
                </a:solidFill>
                <a:effectLst/>
                <a:latin typeface="Consolas" panose="020B0609020204030204" pitchFamily="49" charset="0"/>
              </a:rPr>
              <a:t>Models</a:t>
            </a:r>
            <a:r>
              <a:rPr lang="tr-TR" b="1" dirty="0">
                <a:solidFill>
                  <a:srgbClr val="383A42"/>
                </a:solidFill>
                <a:effectLst/>
                <a:latin typeface="Consolas" panose="020B0609020204030204" pitchFamily="49" charset="0"/>
              </a:rPr>
              <a:t> (</a:t>
            </a:r>
            <a:r>
              <a:rPr lang="tr-TR" b="1" i="0" dirty="0">
                <a:effectLst/>
                <a:latin typeface="-apple-system"/>
              </a:rPr>
              <a:t>Model Application</a:t>
            </a:r>
            <a:r>
              <a:rPr lang="tr-TR" b="1" dirty="0">
                <a:solidFill>
                  <a:srgbClr val="383A42"/>
                </a:solidFill>
                <a:effectLst/>
                <a:latin typeface="Consolas" panose="020B0609020204030204" pitchFamily="49" charset="0"/>
              </a:rPr>
              <a:t>)</a:t>
            </a:r>
          </a:p>
          <a:p>
            <a:pPr marL="0" indent="0" algn="just">
              <a:buNone/>
            </a:pPr>
            <a:r>
              <a:rPr lang="tr-TR" b="1" i="0" dirty="0" err="1">
                <a:effectLst/>
                <a:latin typeface="-apple-system"/>
              </a:rPr>
              <a:t>Decision</a:t>
            </a:r>
            <a:r>
              <a:rPr lang="tr-TR" b="1" i="0" dirty="0">
                <a:effectLst/>
                <a:latin typeface="-apple-system"/>
              </a:rPr>
              <a:t> </a:t>
            </a:r>
            <a:r>
              <a:rPr lang="tr-TR" b="1" i="0" dirty="0" err="1">
                <a:effectLst/>
                <a:latin typeface="-apple-system"/>
              </a:rPr>
              <a:t>Trees</a:t>
            </a:r>
            <a:endParaRPr lang="tr-TR" b="1" i="0" dirty="0">
              <a:effectLst/>
              <a:latin typeface="-apple-system"/>
            </a:endParaRPr>
          </a:p>
          <a:p>
            <a:pPr marL="0" indent="0" algn="just">
              <a:buNone/>
            </a:pPr>
            <a:r>
              <a:rPr lang="tr-TR" i="0" dirty="0" err="1">
                <a:solidFill>
                  <a:srgbClr val="383A42"/>
                </a:solidFill>
                <a:latin typeface="Consolas" panose="020B0609020204030204" pitchFamily="49" charset="0"/>
              </a:rPr>
              <a:t>DecisionTreeClassifier</a:t>
            </a:r>
            <a:r>
              <a:rPr lang="tr-TR" i="0" dirty="0">
                <a:solidFill>
                  <a:srgbClr val="383A42"/>
                </a:solidFill>
                <a:latin typeface="Consolas" panose="020B0609020204030204" pitchFamily="49" charset="0"/>
              </a:rPr>
              <a:t> </a:t>
            </a:r>
            <a:r>
              <a:rPr lang="tr-TR" i="0" dirty="0" err="1">
                <a:solidFill>
                  <a:srgbClr val="383A42"/>
                </a:solidFill>
                <a:latin typeface="Consolas" panose="020B0609020204030204" pitchFamily="49" charset="0"/>
              </a:rPr>
              <a:t>trained</a:t>
            </a:r>
            <a:r>
              <a:rPr lang="tr-TR" i="0" dirty="0">
                <a:solidFill>
                  <a:srgbClr val="383A42"/>
                </a:solidFill>
                <a:latin typeface="Consolas" panose="020B0609020204030204" pitchFamily="49" charset="0"/>
              </a:rPr>
              <a:t> on 362 </a:t>
            </a:r>
            <a:r>
              <a:rPr lang="tr-TR" i="0" dirty="0" err="1">
                <a:solidFill>
                  <a:srgbClr val="383A42"/>
                </a:solidFill>
                <a:latin typeface="Consolas" panose="020B0609020204030204" pitchFamily="49" charset="0"/>
              </a:rPr>
              <a:t>samples</a:t>
            </a:r>
            <a:r>
              <a:rPr lang="tr-TR" i="0" dirty="0">
                <a:solidFill>
                  <a:srgbClr val="383A42"/>
                </a:solidFill>
                <a:latin typeface="Consolas" panose="020B0609020204030204" pitchFamily="49" charset="0"/>
              </a:rPr>
              <a:t>.</a:t>
            </a:r>
          </a:p>
          <a:p>
            <a:pPr marL="0" indent="0" algn="just">
              <a:buNone/>
            </a:pPr>
            <a:r>
              <a:rPr lang="tr-TR" i="0" dirty="0" err="1">
                <a:solidFill>
                  <a:srgbClr val="383A42"/>
                </a:solidFill>
                <a:latin typeface="Consolas" panose="020B0609020204030204" pitchFamily="49" charset="0"/>
              </a:rPr>
              <a:t>DecisionTreeClassifier</a:t>
            </a:r>
            <a:r>
              <a:rPr lang="tr-TR" i="0" dirty="0">
                <a:solidFill>
                  <a:srgbClr val="383A42"/>
                </a:solidFill>
                <a:latin typeface="Consolas" panose="020B0609020204030204" pitchFamily="49" charset="0"/>
              </a:rPr>
              <a:t> </a:t>
            </a:r>
            <a:r>
              <a:rPr lang="tr-TR" i="0" dirty="0" err="1">
                <a:solidFill>
                  <a:srgbClr val="383A42"/>
                </a:solidFill>
                <a:latin typeface="Consolas" panose="020B0609020204030204" pitchFamily="49" charset="0"/>
              </a:rPr>
              <a:t>trained</a:t>
            </a:r>
            <a:r>
              <a:rPr lang="tr-TR" i="0" dirty="0">
                <a:solidFill>
                  <a:srgbClr val="383A42"/>
                </a:solidFill>
                <a:latin typeface="Consolas" panose="020B0609020204030204" pitchFamily="49" charset="0"/>
              </a:rPr>
              <a:t> on 3618 </a:t>
            </a:r>
            <a:r>
              <a:rPr lang="tr-TR" i="0" dirty="0" err="1">
                <a:solidFill>
                  <a:srgbClr val="383A42"/>
                </a:solidFill>
                <a:latin typeface="Consolas" panose="020B0609020204030204" pitchFamily="49" charset="0"/>
              </a:rPr>
              <a:t>samples</a:t>
            </a:r>
            <a:r>
              <a:rPr lang="tr-TR" i="0" dirty="0">
                <a:solidFill>
                  <a:srgbClr val="383A42"/>
                </a:solidFill>
                <a:latin typeface="Consolas" panose="020B0609020204030204" pitchFamily="49" charset="0"/>
              </a:rPr>
              <a:t>.</a:t>
            </a:r>
          </a:p>
          <a:p>
            <a:pPr marL="0" indent="0" algn="just">
              <a:buNone/>
            </a:pPr>
            <a:r>
              <a:rPr lang="tr-TR" i="0" dirty="0" err="1">
                <a:solidFill>
                  <a:srgbClr val="383A42"/>
                </a:solidFill>
                <a:latin typeface="Consolas" panose="020B0609020204030204" pitchFamily="49" charset="0"/>
              </a:rPr>
              <a:t>DecisionTreeClassifier</a:t>
            </a:r>
            <a:r>
              <a:rPr lang="tr-TR" i="0" dirty="0">
                <a:solidFill>
                  <a:srgbClr val="383A42"/>
                </a:solidFill>
                <a:latin typeface="Consolas" panose="020B0609020204030204" pitchFamily="49" charset="0"/>
              </a:rPr>
              <a:t> </a:t>
            </a:r>
            <a:r>
              <a:rPr lang="tr-TR" i="0" dirty="0" err="1">
                <a:solidFill>
                  <a:srgbClr val="383A42"/>
                </a:solidFill>
                <a:latin typeface="Consolas" panose="020B0609020204030204" pitchFamily="49" charset="0"/>
              </a:rPr>
              <a:t>trained</a:t>
            </a:r>
            <a:r>
              <a:rPr lang="tr-TR" i="0" dirty="0">
                <a:solidFill>
                  <a:srgbClr val="383A42"/>
                </a:solidFill>
                <a:latin typeface="Consolas" panose="020B0609020204030204" pitchFamily="49" charset="0"/>
              </a:rPr>
              <a:t> on 36177 </a:t>
            </a:r>
            <a:r>
              <a:rPr lang="tr-TR" i="0" dirty="0" err="1">
                <a:solidFill>
                  <a:srgbClr val="383A42"/>
                </a:solidFill>
                <a:latin typeface="Consolas" panose="020B0609020204030204" pitchFamily="49" charset="0"/>
              </a:rPr>
              <a:t>samples</a:t>
            </a:r>
            <a:r>
              <a:rPr lang="tr-TR" i="0" dirty="0">
                <a:solidFill>
                  <a:srgbClr val="383A42"/>
                </a:solidFill>
                <a:latin typeface="Consolas" panose="020B0609020204030204" pitchFamily="49" charset="0"/>
              </a:rPr>
              <a:t>.</a:t>
            </a:r>
          </a:p>
          <a:p>
            <a:pPr marL="0" indent="0" algn="just">
              <a:buNone/>
            </a:pPr>
            <a:r>
              <a:rPr lang="tr-TR" b="1" i="0" dirty="0" err="1">
                <a:effectLst/>
                <a:latin typeface="-apple-system"/>
              </a:rPr>
              <a:t>Support</a:t>
            </a:r>
            <a:r>
              <a:rPr lang="tr-TR" b="1" i="0" dirty="0">
                <a:effectLst/>
                <a:latin typeface="-apple-system"/>
              </a:rPr>
              <a:t> </a:t>
            </a:r>
            <a:r>
              <a:rPr lang="tr-TR" b="1" i="0" dirty="0" err="1">
                <a:effectLst/>
                <a:latin typeface="-apple-system"/>
              </a:rPr>
              <a:t>Vector</a:t>
            </a:r>
            <a:r>
              <a:rPr lang="tr-TR" b="1" i="0" dirty="0">
                <a:effectLst/>
                <a:latin typeface="-apple-system"/>
              </a:rPr>
              <a:t> </a:t>
            </a:r>
            <a:r>
              <a:rPr lang="tr-TR" b="1" i="0" dirty="0" err="1">
                <a:effectLst/>
                <a:latin typeface="-apple-system"/>
              </a:rPr>
              <a:t>Machines</a:t>
            </a:r>
            <a:r>
              <a:rPr lang="tr-TR" b="1" i="0" dirty="0">
                <a:effectLst/>
                <a:latin typeface="-apple-system"/>
              </a:rPr>
              <a:t> (SVM)</a:t>
            </a:r>
          </a:p>
          <a:p>
            <a:pPr marL="0" indent="0" algn="just">
              <a:buNone/>
            </a:pPr>
            <a:r>
              <a:rPr lang="tr-TR" i="0" dirty="0">
                <a:solidFill>
                  <a:srgbClr val="383A42"/>
                </a:solidFill>
                <a:latin typeface="Consolas" panose="020B0609020204030204" pitchFamily="49" charset="0"/>
              </a:rPr>
              <a:t>SVC </a:t>
            </a:r>
            <a:r>
              <a:rPr lang="tr-TR" i="0" dirty="0" err="1">
                <a:solidFill>
                  <a:srgbClr val="383A42"/>
                </a:solidFill>
                <a:latin typeface="Consolas" panose="020B0609020204030204" pitchFamily="49" charset="0"/>
              </a:rPr>
              <a:t>trained</a:t>
            </a:r>
            <a:r>
              <a:rPr lang="tr-TR" i="0" dirty="0">
                <a:solidFill>
                  <a:srgbClr val="383A42"/>
                </a:solidFill>
                <a:latin typeface="Consolas" panose="020B0609020204030204" pitchFamily="49" charset="0"/>
              </a:rPr>
              <a:t> on 362 </a:t>
            </a:r>
            <a:r>
              <a:rPr lang="tr-TR" i="0" dirty="0" err="1">
                <a:solidFill>
                  <a:srgbClr val="383A42"/>
                </a:solidFill>
                <a:latin typeface="Consolas" panose="020B0609020204030204" pitchFamily="49" charset="0"/>
              </a:rPr>
              <a:t>samples</a:t>
            </a:r>
            <a:r>
              <a:rPr lang="tr-TR" i="0" dirty="0">
                <a:solidFill>
                  <a:srgbClr val="383A42"/>
                </a:solidFill>
                <a:latin typeface="Consolas" panose="020B0609020204030204" pitchFamily="49" charset="0"/>
              </a:rPr>
              <a:t>.</a:t>
            </a:r>
          </a:p>
          <a:p>
            <a:pPr marL="0" indent="0" algn="just">
              <a:buNone/>
            </a:pPr>
            <a:r>
              <a:rPr lang="tr-TR" i="0" dirty="0">
                <a:solidFill>
                  <a:srgbClr val="383A42"/>
                </a:solidFill>
                <a:latin typeface="Consolas" panose="020B0609020204030204" pitchFamily="49" charset="0"/>
              </a:rPr>
              <a:t>SVC </a:t>
            </a:r>
            <a:r>
              <a:rPr lang="tr-TR" i="0" dirty="0" err="1">
                <a:solidFill>
                  <a:srgbClr val="383A42"/>
                </a:solidFill>
                <a:latin typeface="Consolas" panose="020B0609020204030204" pitchFamily="49" charset="0"/>
              </a:rPr>
              <a:t>trained</a:t>
            </a:r>
            <a:r>
              <a:rPr lang="tr-TR" i="0" dirty="0">
                <a:solidFill>
                  <a:srgbClr val="383A42"/>
                </a:solidFill>
                <a:latin typeface="Consolas" panose="020B0609020204030204" pitchFamily="49" charset="0"/>
              </a:rPr>
              <a:t> on 3618 </a:t>
            </a:r>
            <a:r>
              <a:rPr lang="tr-TR" i="0" dirty="0" err="1">
                <a:solidFill>
                  <a:srgbClr val="383A42"/>
                </a:solidFill>
                <a:latin typeface="Consolas" panose="020B0609020204030204" pitchFamily="49" charset="0"/>
              </a:rPr>
              <a:t>samples</a:t>
            </a:r>
            <a:r>
              <a:rPr lang="tr-TR" i="0" dirty="0">
                <a:solidFill>
                  <a:srgbClr val="383A42"/>
                </a:solidFill>
                <a:latin typeface="Consolas" panose="020B0609020204030204" pitchFamily="49" charset="0"/>
              </a:rPr>
              <a:t>.</a:t>
            </a:r>
          </a:p>
          <a:p>
            <a:pPr marL="0" indent="0" algn="just">
              <a:buNone/>
            </a:pPr>
            <a:r>
              <a:rPr lang="tr-TR" i="0" dirty="0">
                <a:solidFill>
                  <a:srgbClr val="383A42"/>
                </a:solidFill>
                <a:latin typeface="Consolas" panose="020B0609020204030204" pitchFamily="49" charset="0"/>
              </a:rPr>
              <a:t>SVC </a:t>
            </a:r>
            <a:r>
              <a:rPr lang="tr-TR" i="0" dirty="0" err="1">
                <a:solidFill>
                  <a:srgbClr val="383A42"/>
                </a:solidFill>
                <a:latin typeface="Consolas" panose="020B0609020204030204" pitchFamily="49" charset="0"/>
              </a:rPr>
              <a:t>trained</a:t>
            </a:r>
            <a:r>
              <a:rPr lang="tr-TR" i="0" dirty="0">
                <a:solidFill>
                  <a:srgbClr val="383A42"/>
                </a:solidFill>
                <a:latin typeface="Consolas" panose="020B0609020204030204" pitchFamily="49" charset="0"/>
              </a:rPr>
              <a:t> on 36177 </a:t>
            </a:r>
            <a:r>
              <a:rPr lang="tr-TR" i="0" dirty="0" err="1">
                <a:solidFill>
                  <a:srgbClr val="383A42"/>
                </a:solidFill>
                <a:latin typeface="Consolas" panose="020B0609020204030204" pitchFamily="49" charset="0"/>
              </a:rPr>
              <a:t>samples</a:t>
            </a:r>
            <a:r>
              <a:rPr lang="tr-TR" i="0" dirty="0">
                <a:solidFill>
                  <a:srgbClr val="383A42"/>
                </a:solidFill>
                <a:latin typeface="Consolas" panose="020B0609020204030204" pitchFamily="49" charset="0"/>
              </a:rPr>
              <a:t>.</a:t>
            </a:r>
          </a:p>
          <a:p>
            <a:pPr marL="0" indent="0" algn="just">
              <a:buNone/>
            </a:pPr>
            <a:r>
              <a:rPr lang="tr-TR" b="1" i="0" dirty="0" err="1">
                <a:effectLst/>
                <a:latin typeface="-apple-system"/>
              </a:rPr>
              <a:t>Ensemble</a:t>
            </a:r>
            <a:r>
              <a:rPr lang="tr-TR" b="1" i="0" dirty="0">
                <a:effectLst/>
                <a:latin typeface="-apple-system"/>
              </a:rPr>
              <a:t> </a:t>
            </a:r>
            <a:r>
              <a:rPr lang="tr-TR" b="1" i="0" dirty="0" err="1">
                <a:effectLst/>
                <a:latin typeface="-apple-system"/>
              </a:rPr>
              <a:t>methods</a:t>
            </a:r>
            <a:r>
              <a:rPr lang="tr-TR" b="1" i="0" dirty="0">
                <a:effectLst/>
                <a:latin typeface="-apple-system"/>
              </a:rPr>
              <a:t>: </a:t>
            </a:r>
            <a:r>
              <a:rPr lang="tr-TR" b="1" i="0" dirty="0" err="1">
                <a:effectLst/>
                <a:latin typeface="-apple-system"/>
              </a:rPr>
              <a:t>AdaBoost</a:t>
            </a:r>
            <a:endParaRPr lang="tr-TR" b="1" i="0" dirty="0">
              <a:effectLst/>
              <a:latin typeface="-apple-system"/>
            </a:endParaRPr>
          </a:p>
          <a:p>
            <a:pPr marL="0" indent="0" algn="just">
              <a:buNone/>
            </a:pPr>
            <a:r>
              <a:rPr lang="tr-TR" i="0" dirty="0" err="1">
                <a:solidFill>
                  <a:srgbClr val="383A42"/>
                </a:solidFill>
                <a:latin typeface="Consolas" panose="020B0609020204030204" pitchFamily="49" charset="0"/>
              </a:rPr>
              <a:t>AdaBoostClassifier</a:t>
            </a:r>
            <a:r>
              <a:rPr lang="tr-TR" i="0" dirty="0">
                <a:solidFill>
                  <a:srgbClr val="383A42"/>
                </a:solidFill>
                <a:latin typeface="Consolas" panose="020B0609020204030204" pitchFamily="49" charset="0"/>
              </a:rPr>
              <a:t> </a:t>
            </a:r>
            <a:r>
              <a:rPr lang="tr-TR" i="0" dirty="0" err="1">
                <a:solidFill>
                  <a:srgbClr val="383A42"/>
                </a:solidFill>
                <a:latin typeface="Consolas" panose="020B0609020204030204" pitchFamily="49" charset="0"/>
              </a:rPr>
              <a:t>trained</a:t>
            </a:r>
            <a:r>
              <a:rPr lang="tr-TR" i="0" dirty="0">
                <a:solidFill>
                  <a:srgbClr val="383A42"/>
                </a:solidFill>
                <a:latin typeface="Consolas" panose="020B0609020204030204" pitchFamily="49" charset="0"/>
              </a:rPr>
              <a:t> on 362 </a:t>
            </a:r>
            <a:r>
              <a:rPr lang="tr-TR" i="0" dirty="0" err="1">
                <a:solidFill>
                  <a:srgbClr val="383A42"/>
                </a:solidFill>
                <a:latin typeface="Consolas" panose="020B0609020204030204" pitchFamily="49" charset="0"/>
              </a:rPr>
              <a:t>samples</a:t>
            </a:r>
            <a:r>
              <a:rPr lang="tr-TR" i="0" dirty="0">
                <a:solidFill>
                  <a:srgbClr val="383A42"/>
                </a:solidFill>
                <a:latin typeface="Consolas" panose="020B0609020204030204" pitchFamily="49" charset="0"/>
              </a:rPr>
              <a:t>.</a:t>
            </a:r>
          </a:p>
          <a:p>
            <a:pPr marL="0" indent="0" algn="just">
              <a:buNone/>
            </a:pPr>
            <a:r>
              <a:rPr lang="tr-TR" i="0" dirty="0" err="1">
                <a:solidFill>
                  <a:srgbClr val="383A42"/>
                </a:solidFill>
                <a:latin typeface="Consolas" panose="020B0609020204030204" pitchFamily="49" charset="0"/>
              </a:rPr>
              <a:t>AdaBoostClassifier</a:t>
            </a:r>
            <a:r>
              <a:rPr lang="tr-TR" i="0" dirty="0">
                <a:solidFill>
                  <a:srgbClr val="383A42"/>
                </a:solidFill>
                <a:latin typeface="Consolas" panose="020B0609020204030204" pitchFamily="49" charset="0"/>
              </a:rPr>
              <a:t> </a:t>
            </a:r>
            <a:r>
              <a:rPr lang="tr-TR" i="0" dirty="0" err="1">
                <a:solidFill>
                  <a:srgbClr val="383A42"/>
                </a:solidFill>
                <a:latin typeface="Consolas" panose="020B0609020204030204" pitchFamily="49" charset="0"/>
              </a:rPr>
              <a:t>trained</a:t>
            </a:r>
            <a:r>
              <a:rPr lang="tr-TR" i="0" dirty="0">
                <a:solidFill>
                  <a:srgbClr val="383A42"/>
                </a:solidFill>
                <a:latin typeface="Consolas" panose="020B0609020204030204" pitchFamily="49" charset="0"/>
              </a:rPr>
              <a:t> on 3618 </a:t>
            </a:r>
            <a:r>
              <a:rPr lang="tr-TR" i="0" dirty="0" err="1">
                <a:solidFill>
                  <a:srgbClr val="383A42"/>
                </a:solidFill>
                <a:latin typeface="Consolas" panose="020B0609020204030204" pitchFamily="49" charset="0"/>
              </a:rPr>
              <a:t>samples</a:t>
            </a:r>
            <a:r>
              <a:rPr lang="tr-TR" i="0" dirty="0">
                <a:solidFill>
                  <a:srgbClr val="383A42"/>
                </a:solidFill>
                <a:latin typeface="Consolas" panose="020B0609020204030204" pitchFamily="49" charset="0"/>
              </a:rPr>
              <a:t>.</a:t>
            </a:r>
          </a:p>
          <a:p>
            <a:pPr marL="0" indent="0" algn="just">
              <a:buNone/>
            </a:pPr>
            <a:r>
              <a:rPr lang="tr-TR" i="0" dirty="0" err="1">
                <a:solidFill>
                  <a:srgbClr val="383A42"/>
                </a:solidFill>
                <a:latin typeface="Consolas" panose="020B0609020204030204" pitchFamily="49" charset="0"/>
              </a:rPr>
              <a:t>AdaBoostClassifier</a:t>
            </a:r>
            <a:r>
              <a:rPr lang="tr-TR" i="0" dirty="0">
                <a:solidFill>
                  <a:srgbClr val="383A42"/>
                </a:solidFill>
                <a:latin typeface="Consolas" panose="020B0609020204030204" pitchFamily="49" charset="0"/>
              </a:rPr>
              <a:t> </a:t>
            </a:r>
            <a:r>
              <a:rPr lang="tr-TR" i="0" dirty="0" err="1">
                <a:solidFill>
                  <a:srgbClr val="383A42"/>
                </a:solidFill>
                <a:latin typeface="Consolas" panose="020B0609020204030204" pitchFamily="49" charset="0"/>
              </a:rPr>
              <a:t>trained</a:t>
            </a:r>
            <a:r>
              <a:rPr lang="tr-TR" i="0" dirty="0">
                <a:solidFill>
                  <a:srgbClr val="383A42"/>
                </a:solidFill>
                <a:latin typeface="Consolas" panose="020B0609020204030204" pitchFamily="49" charset="0"/>
              </a:rPr>
              <a:t> on 36177 </a:t>
            </a:r>
            <a:r>
              <a:rPr lang="tr-TR" i="0" dirty="0" err="1">
                <a:solidFill>
                  <a:srgbClr val="383A42"/>
                </a:solidFill>
                <a:latin typeface="Consolas" panose="020B0609020204030204" pitchFamily="49" charset="0"/>
              </a:rPr>
              <a:t>samples</a:t>
            </a:r>
            <a:r>
              <a:rPr lang="tr-TR" i="0" dirty="0">
                <a:solidFill>
                  <a:srgbClr val="383A42"/>
                </a:solidFill>
                <a:latin typeface="Consolas" panose="020B0609020204030204" pitchFamily="49" charset="0"/>
              </a:rPr>
              <a:t>.</a:t>
            </a:r>
          </a:p>
          <a:p>
            <a:pPr algn="just">
              <a:buFont typeface="+mj-lt"/>
              <a:buAutoNum type="arabicPeriod"/>
            </a:pPr>
            <a:endParaRPr lang="tr-TR" b="0" dirty="0">
              <a:solidFill>
                <a:srgbClr val="383A42"/>
              </a:solidFill>
              <a:effectLst/>
              <a:latin typeface="Consolas" panose="020B0609020204030204" pitchFamily="49" charset="0"/>
            </a:endParaRPr>
          </a:p>
          <a:p>
            <a:pPr algn="just"/>
            <a:r>
              <a:rPr lang="tr-TR" b="1" dirty="0">
                <a:solidFill>
                  <a:srgbClr val="383A42"/>
                </a:solidFill>
                <a:effectLst/>
                <a:latin typeface="Consolas" panose="020B0609020204030204" pitchFamily="49" charset="0"/>
              </a:rPr>
              <a:t>Model Evaluation</a:t>
            </a:r>
          </a:p>
          <a:p>
            <a:pPr marL="0" indent="0" algn="just">
              <a:buNone/>
            </a:pPr>
            <a:endParaRPr lang="tr-TR" dirty="0"/>
          </a:p>
        </p:txBody>
      </p:sp>
    </p:spTree>
    <p:extLst>
      <p:ext uri="{BB962C8B-B14F-4D97-AF65-F5344CB8AC3E}">
        <p14:creationId xmlns:p14="http://schemas.microsoft.com/office/powerpoint/2010/main" val="1142894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1F59A43-3990-9218-70C3-D7EEDD97EF4F}"/>
              </a:ext>
            </a:extLst>
          </p:cNvPr>
          <p:cNvSpPr>
            <a:spLocks noGrp="1"/>
          </p:cNvSpPr>
          <p:nvPr>
            <p:ph type="title"/>
          </p:nvPr>
        </p:nvSpPr>
        <p:spPr>
          <a:xfrm>
            <a:off x="-511278" y="1124048"/>
            <a:ext cx="12192000" cy="698500"/>
          </a:xfrm>
        </p:spPr>
        <p:txBody>
          <a:bodyPr>
            <a:normAutofit fontScale="90000"/>
          </a:bodyPr>
          <a:lstStyle/>
          <a:p>
            <a:pPr algn="ctr"/>
            <a:r>
              <a:rPr lang="tr-TR" b="1" dirty="0"/>
              <a:t> </a:t>
            </a:r>
            <a:r>
              <a:rPr lang="tr-TR" b="1" dirty="0" err="1"/>
              <a:t>Decision</a:t>
            </a:r>
            <a:r>
              <a:rPr lang="tr-TR" b="1" dirty="0"/>
              <a:t> </a:t>
            </a:r>
            <a:r>
              <a:rPr lang="tr-TR" b="1" dirty="0" err="1"/>
              <a:t>Tree</a:t>
            </a:r>
            <a:r>
              <a:rPr lang="tr-TR" b="1" dirty="0"/>
              <a:t> </a:t>
            </a:r>
            <a:r>
              <a:rPr lang="tr-TR" b="1" dirty="0" err="1"/>
              <a:t>Classifier</a:t>
            </a:r>
            <a:br>
              <a:rPr lang="tr-TR" b="1" dirty="0"/>
            </a:br>
            <a:endParaRPr lang="tr-TR" dirty="0"/>
          </a:p>
        </p:txBody>
      </p:sp>
      <p:pic>
        <p:nvPicPr>
          <p:cNvPr id="4" name="Resim 3">
            <a:extLst>
              <a:ext uri="{FF2B5EF4-FFF2-40B4-BE49-F238E27FC236}">
                <a16:creationId xmlns:a16="http://schemas.microsoft.com/office/drawing/2014/main" id="{2D74A498-2B5B-5689-4995-796A64AD8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243" y="-100925"/>
            <a:ext cx="1461808" cy="1461808"/>
          </a:xfrm>
          <a:prstGeom prst="rect">
            <a:avLst/>
          </a:prstGeom>
        </p:spPr>
      </p:pic>
      <p:sp>
        <p:nvSpPr>
          <p:cNvPr id="6" name="Metin kutusu 5">
            <a:extLst>
              <a:ext uri="{FF2B5EF4-FFF2-40B4-BE49-F238E27FC236}">
                <a16:creationId xmlns:a16="http://schemas.microsoft.com/office/drawing/2014/main" id="{048B1BBE-2786-4B67-D40F-955C0810C73F}"/>
              </a:ext>
            </a:extLst>
          </p:cNvPr>
          <p:cNvSpPr txBox="1"/>
          <p:nvPr/>
        </p:nvSpPr>
        <p:spPr>
          <a:xfrm>
            <a:off x="2357733" y="1720246"/>
            <a:ext cx="6032284" cy="2031325"/>
          </a:xfrm>
          <a:prstGeom prst="rect">
            <a:avLst/>
          </a:prstGeom>
          <a:solidFill>
            <a:schemeClr val="accent1">
              <a:lumMod val="40000"/>
              <a:lumOff val="60000"/>
            </a:schemeClr>
          </a:solidFill>
          <a:ln>
            <a:solidFill>
              <a:schemeClr val="tx1"/>
            </a:solidFill>
          </a:ln>
        </p:spPr>
        <p:txBody>
          <a:bodyPr wrap="square">
            <a:spAutoFit/>
          </a:bodyPr>
          <a:lstStyle/>
          <a:p>
            <a:r>
              <a:rPr lang="tr-TR" dirty="0"/>
              <a:t>                         </a:t>
            </a:r>
            <a:r>
              <a:rPr lang="en-US" dirty="0"/>
              <a:t>1%	</a:t>
            </a:r>
            <a:r>
              <a:rPr lang="tr-TR" dirty="0"/>
              <a:t>          </a:t>
            </a:r>
            <a:r>
              <a:rPr lang="en-US" dirty="0"/>
              <a:t>10%</a:t>
            </a:r>
            <a:r>
              <a:rPr lang="tr-TR" dirty="0"/>
              <a:t>            </a:t>
            </a:r>
            <a:r>
              <a:rPr lang="en-US" dirty="0"/>
              <a:t>100%</a:t>
            </a:r>
          </a:p>
          <a:p>
            <a:r>
              <a:rPr lang="en-US" dirty="0" err="1"/>
              <a:t>train_time</a:t>
            </a:r>
            <a:r>
              <a:rPr lang="en-US" dirty="0"/>
              <a:t>	0.003999	0.019969	0.243001</a:t>
            </a:r>
          </a:p>
          <a:p>
            <a:r>
              <a:rPr lang="en-US" dirty="0" err="1"/>
              <a:t>pred_time</a:t>
            </a:r>
            <a:r>
              <a:rPr lang="en-US" dirty="0"/>
              <a:t>	0.005970	0.007004	0.006970</a:t>
            </a:r>
          </a:p>
          <a:p>
            <a:r>
              <a:rPr lang="en-US" dirty="0" err="1"/>
              <a:t>acc_train</a:t>
            </a:r>
            <a:r>
              <a:rPr lang="en-US" dirty="0"/>
              <a:t>	1.000000	0.996667	0.970000</a:t>
            </a:r>
          </a:p>
          <a:p>
            <a:r>
              <a:rPr lang="en-US" dirty="0" err="1"/>
              <a:t>acc_test</a:t>
            </a:r>
            <a:r>
              <a:rPr lang="en-US" dirty="0"/>
              <a:t>	</a:t>
            </a:r>
            <a:r>
              <a:rPr lang="tr-TR" dirty="0"/>
              <a:t>       </a:t>
            </a:r>
            <a:r>
              <a:rPr lang="en-US" dirty="0"/>
              <a:t>0.753344	0.804975	0.817247</a:t>
            </a:r>
          </a:p>
          <a:p>
            <a:r>
              <a:rPr lang="en-US" dirty="0" err="1"/>
              <a:t>f_train</a:t>
            </a:r>
            <a:r>
              <a:rPr lang="en-US" dirty="0"/>
              <a:t>	</a:t>
            </a:r>
            <a:r>
              <a:rPr lang="tr-TR" dirty="0"/>
              <a:t>       </a:t>
            </a:r>
            <a:r>
              <a:rPr lang="en-US" dirty="0"/>
              <a:t>1.000000	0.997191	0.963855</a:t>
            </a:r>
          </a:p>
          <a:p>
            <a:r>
              <a:rPr lang="en-US" dirty="0" err="1"/>
              <a:t>f_test</a:t>
            </a:r>
            <a:r>
              <a:rPr lang="en-US" dirty="0"/>
              <a:t>	</a:t>
            </a:r>
            <a:r>
              <a:rPr lang="tr-TR" dirty="0"/>
              <a:t>       </a:t>
            </a:r>
            <a:r>
              <a:rPr lang="en-US" dirty="0"/>
              <a:t>0.503658	0.600287	0.625174</a:t>
            </a:r>
            <a:endParaRPr lang="tr-TR" dirty="0"/>
          </a:p>
        </p:txBody>
      </p:sp>
      <p:pic>
        <p:nvPicPr>
          <p:cNvPr id="7" name="Resim 6">
            <a:extLst>
              <a:ext uri="{FF2B5EF4-FFF2-40B4-BE49-F238E27FC236}">
                <a16:creationId xmlns:a16="http://schemas.microsoft.com/office/drawing/2014/main" id="{A1C9592E-5493-D4E2-599F-68036BF80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215" y="2053388"/>
            <a:ext cx="4024178" cy="3144514"/>
          </a:xfrm>
          <a:prstGeom prst="rect">
            <a:avLst/>
          </a:prstGeom>
        </p:spPr>
      </p:pic>
      <p:pic>
        <p:nvPicPr>
          <p:cNvPr id="9" name="Resim 8">
            <a:extLst>
              <a:ext uri="{FF2B5EF4-FFF2-40B4-BE49-F238E27FC236}">
                <a16:creationId xmlns:a16="http://schemas.microsoft.com/office/drawing/2014/main" id="{294AEEF5-598F-1AD7-C483-B527AB973E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7025" y="3805159"/>
            <a:ext cx="4015711" cy="1928793"/>
          </a:xfrm>
          <a:prstGeom prst="rect">
            <a:avLst/>
          </a:prstGeom>
        </p:spPr>
      </p:pic>
      <p:sp>
        <p:nvSpPr>
          <p:cNvPr id="5" name="Metin kutusu 4">
            <a:extLst>
              <a:ext uri="{FF2B5EF4-FFF2-40B4-BE49-F238E27FC236}">
                <a16:creationId xmlns:a16="http://schemas.microsoft.com/office/drawing/2014/main" id="{0E980896-E8D8-D704-33B9-FA6C9D9A93CC}"/>
              </a:ext>
            </a:extLst>
          </p:cNvPr>
          <p:cNvSpPr txBox="1"/>
          <p:nvPr/>
        </p:nvSpPr>
        <p:spPr>
          <a:xfrm>
            <a:off x="1943100" y="5810250"/>
            <a:ext cx="5114925"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l"/>
            <a:r>
              <a:rPr lang="tr-TR" dirty="0" err="1">
                <a:solidFill>
                  <a:srgbClr val="FFC000"/>
                </a:solidFill>
              </a:rPr>
              <a:t>Why</a:t>
            </a:r>
            <a:r>
              <a:rPr lang="tr-TR" dirty="0">
                <a:solidFill>
                  <a:srgbClr val="FFC000"/>
                </a:solidFill>
              </a:rPr>
              <a:t> </a:t>
            </a:r>
            <a:r>
              <a:rPr lang="tr-TR" dirty="0" err="1">
                <a:solidFill>
                  <a:srgbClr val="FFC000"/>
                </a:solidFill>
              </a:rPr>
              <a:t>decision</a:t>
            </a:r>
            <a:r>
              <a:rPr lang="tr-TR" dirty="0">
                <a:solidFill>
                  <a:srgbClr val="FFC000"/>
                </a:solidFill>
              </a:rPr>
              <a:t> </a:t>
            </a:r>
            <a:r>
              <a:rPr lang="tr-TR" dirty="0" err="1">
                <a:solidFill>
                  <a:srgbClr val="FFC000"/>
                </a:solidFill>
              </a:rPr>
              <a:t>trees</a:t>
            </a:r>
            <a:r>
              <a:rPr lang="tr-TR" dirty="0">
                <a:solidFill>
                  <a:srgbClr val="FFC000"/>
                </a:solidFill>
              </a:rPr>
              <a:t>?</a:t>
            </a:r>
          </a:p>
          <a:p>
            <a:pPr marL="285750" indent="-285750" algn="l">
              <a:buFont typeface="Arial" panose="020B0604020202020204" pitchFamily="34" charset="0"/>
              <a:buChar char="•"/>
            </a:pPr>
            <a:r>
              <a:rPr lang="tr-TR" dirty="0" err="1"/>
              <a:t>Mimics</a:t>
            </a:r>
            <a:r>
              <a:rPr lang="tr-TR" dirty="0"/>
              <a:t> </a:t>
            </a:r>
            <a:r>
              <a:rPr lang="tr-TR" dirty="0" err="1"/>
              <a:t>the</a:t>
            </a:r>
            <a:r>
              <a:rPr lang="tr-TR" dirty="0"/>
              <a:t> </a:t>
            </a:r>
            <a:r>
              <a:rPr lang="tr-TR" dirty="0" err="1"/>
              <a:t>human</a:t>
            </a:r>
            <a:r>
              <a:rPr lang="tr-TR" dirty="0"/>
              <a:t> </a:t>
            </a:r>
            <a:r>
              <a:rPr lang="tr-TR" dirty="0" err="1"/>
              <a:t>level</a:t>
            </a:r>
            <a:r>
              <a:rPr lang="tr-TR" dirty="0"/>
              <a:t> </a:t>
            </a:r>
            <a:r>
              <a:rPr lang="tr-TR" dirty="0" err="1"/>
              <a:t>thinking</a:t>
            </a:r>
            <a:endParaRPr lang="tr-TR" dirty="0"/>
          </a:p>
          <a:p>
            <a:pPr marL="285750" indent="-285750" algn="l">
              <a:buFont typeface="Arial" panose="020B0604020202020204" pitchFamily="34" charset="0"/>
              <a:buChar char="•"/>
            </a:pPr>
            <a:r>
              <a:rPr lang="tr-TR" dirty="0"/>
              <a:t>Data </a:t>
            </a:r>
            <a:r>
              <a:rPr lang="tr-TR" dirty="0" err="1"/>
              <a:t>interpretation</a:t>
            </a:r>
            <a:r>
              <a:rPr lang="tr-TR" dirty="0"/>
              <a:t> </a:t>
            </a:r>
            <a:r>
              <a:rPr lang="tr-TR" dirty="0" err="1"/>
              <a:t>via</a:t>
            </a:r>
            <a:r>
              <a:rPr lang="tr-TR" dirty="0"/>
              <a:t> </a:t>
            </a:r>
            <a:r>
              <a:rPr lang="tr-TR" dirty="0" err="1"/>
              <a:t>its</a:t>
            </a:r>
            <a:r>
              <a:rPr lang="tr-TR" dirty="0"/>
              <a:t> </a:t>
            </a:r>
            <a:r>
              <a:rPr lang="tr-TR" dirty="0" err="1"/>
              <a:t>available</a:t>
            </a:r>
            <a:r>
              <a:rPr lang="tr-TR" dirty="0"/>
              <a:t> </a:t>
            </a:r>
            <a:r>
              <a:rPr lang="tr-TR" dirty="0" err="1"/>
              <a:t>logic</a:t>
            </a:r>
            <a:endParaRPr lang="tr-TR" dirty="0"/>
          </a:p>
        </p:txBody>
      </p:sp>
      <p:sp>
        <p:nvSpPr>
          <p:cNvPr id="8" name="Metin kutusu 7">
            <a:extLst>
              <a:ext uri="{FF2B5EF4-FFF2-40B4-BE49-F238E27FC236}">
                <a16:creationId xmlns:a16="http://schemas.microsoft.com/office/drawing/2014/main" id="{A435B5E2-EF95-FD4A-42A2-B56ED3E859AD}"/>
              </a:ext>
            </a:extLst>
          </p:cNvPr>
          <p:cNvSpPr txBox="1"/>
          <p:nvPr/>
        </p:nvSpPr>
        <p:spPr>
          <a:xfrm>
            <a:off x="7398503" y="5810250"/>
            <a:ext cx="3898014"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tr-TR" dirty="0" err="1"/>
              <a:t>Each</a:t>
            </a:r>
            <a:r>
              <a:rPr lang="tr-TR" dirty="0"/>
              <a:t> </a:t>
            </a:r>
            <a:r>
              <a:rPr lang="tr-TR" dirty="0" err="1"/>
              <a:t>node</a:t>
            </a:r>
            <a:r>
              <a:rPr lang="tr-TR" dirty="0"/>
              <a:t> -&gt; A </a:t>
            </a:r>
            <a:r>
              <a:rPr lang="tr-TR" dirty="0" err="1"/>
              <a:t>feature</a:t>
            </a:r>
            <a:endParaRPr lang="tr-TR" dirty="0"/>
          </a:p>
          <a:p>
            <a:pPr algn="l"/>
            <a:r>
              <a:rPr lang="tr-TR" dirty="0" err="1"/>
              <a:t>Each</a:t>
            </a:r>
            <a:r>
              <a:rPr lang="tr-TR" dirty="0"/>
              <a:t> </a:t>
            </a:r>
            <a:r>
              <a:rPr lang="tr-TR" dirty="0" err="1"/>
              <a:t>branch</a:t>
            </a:r>
            <a:r>
              <a:rPr lang="tr-TR" dirty="0"/>
              <a:t> (link) -&gt; </a:t>
            </a:r>
            <a:r>
              <a:rPr lang="tr-TR" dirty="0" err="1"/>
              <a:t>decision</a:t>
            </a:r>
            <a:r>
              <a:rPr lang="tr-TR" dirty="0"/>
              <a:t> (</a:t>
            </a:r>
            <a:r>
              <a:rPr lang="tr-TR" dirty="0" err="1"/>
              <a:t>rule</a:t>
            </a:r>
            <a:r>
              <a:rPr lang="tr-TR" dirty="0"/>
              <a:t>)</a:t>
            </a:r>
          </a:p>
          <a:p>
            <a:pPr algn="l"/>
            <a:r>
              <a:rPr lang="tr-TR" dirty="0" err="1"/>
              <a:t>Each</a:t>
            </a:r>
            <a:r>
              <a:rPr lang="tr-TR" dirty="0"/>
              <a:t> </a:t>
            </a:r>
            <a:r>
              <a:rPr lang="tr-TR" dirty="0" err="1"/>
              <a:t>leaf</a:t>
            </a:r>
            <a:r>
              <a:rPr lang="tr-TR" dirty="0"/>
              <a:t> -&gt; An </a:t>
            </a:r>
            <a:r>
              <a:rPr lang="tr-TR" dirty="0" err="1"/>
              <a:t>outcome</a:t>
            </a:r>
            <a:endParaRPr lang="tr-TR" dirty="0"/>
          </a:p>
        </p:txBody>
      </p:sp>
      <p:pic>
        <p:nvPicPr>
          <p:cNvPr id="11" name="Resim 10" descr="metin içeren bir resim&#10;&#10;Açıklama otomatik olarak oluşturuldu">
            <a:extLst>
              <a:ext uri="{FF2B5EF4-FFF2-40B4-BE49-F238E27FC236}">
                <a16:creationId xmlns:a16="http://schemas.microsoft.com/office/drawing/2014/main" id="{BB73D2C6-674F-9EDB-7263-21B6F2B9F5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90" y="47550"/>
            <a:ext cx="2841935" cy="7493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376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87A9D475-64A9-4E1D-9808-58053C1D536C}"/>
              </a:ext>
            </a:extLst>
          </p:cNvPr>
          <p:cNvSpPr txBox="1">
            <a:spLocks noGrp="1"/>
          </p:cNvSpPr>
          <p:nvPr>
            <p:ph type="title"/>
          </p:nvPr>
        </p:nvSpPr>
        <p:spPr>
          <a:xfrm>
            <a:off x="1797844" y="163126"/>
            <a:ext cx="8596312" cy="1320800"/>
          </a:xfrm>
          <a:prstGeom prst="rect">
            <a:avLst/>
          </a:prstGeom>
          <a:noFill/>
        </p:spPr>
        <p:txBody>
          <a:bodyPr wrap="square" rtlCol="0">
            <a:spAutoFit/>
          </a:bodyPr>
          <a:lstStyle/>
          <a:p>
            <a:pPr algn="ctr"/>
            <a:r>
              <a:rPr lang="tr-TR" b="1" dirty="0" err="1"/>
              <a:t>Support</a:t>
            </a:r>
            <a:r>
              <a:rPr lang="tr-TR" b="1" dirty="0"/>
              <a:t> </a:t>
            </a:r>
            <a:r>
              <a:rPr lang="tr-TR" b="1" dirty="0" err="1"/>
              <a:t>Vector</a:t>
            </a:r>
            <a:r>
              <a:rPr lang="tr-TR" b="1" dirty="0"/>
              <a:t> </a:t>
            </a:r>
            <a:r>
              <a:rPr lang="tr-TR" b="1" dirty="0" err="1"/>
              <a:t>Machines</a:t>
            </a:r>
            <a:r>
              <a:rPr lang="tr-TR" b="1" dirty="0"/>
              <a:t> (SVM)</a:t>
            </a:r>
          </a:p>
        </p:txBody>
      </p:sp>
      <p:sp>
        <p:nvSpPr>
          <p:cNvPr id="5" name="Metin kutusu 4">
            <a:extLst>
              <a:ext uri="{FF2B5EF4-FFF2-40B4-BE49-F238E27FC236}">
                <a16:creationId xmlns:a16="http://schemas.microsoft.com/office/drawing/2014/main" id="{F8632520-462E-0F8B-4741-FE50413A9939}"/>
              </a:ext>
            </a:extLst>
          </p:cNvPr>
          <p:cNvSpPr txBox="1"/>
          <p:nvPr/>
        </p:nvSpPr>
        <p:spPr>
          <a:xfrm>
            <a:off x="842963" y="1276546"/>
            <a:ext cx="6105524" cy="2031325"/>
          </a:xfrm>
          <a:prstGeom prst="rect">
            <a:avLst/>
          </a:prstGeom>
          <a:solidFill>
            <a:schemeClr val="accent1">
              <a:lumMod val="40000"/>
              <a:lumOff val="60000"/>
            </a:schemeClr>
          </a:solidFill>
          <a:ln>
            <a:solidFill>
              <a:schemeClr val="tx1"/>
            </a:solidFill>
          </a:ln>
        </p:spPr>
        <p:txBody>
          <a:bodyPr wrap="square">
            <a:spAutoFit/>
          </a:bodyPr>
          <a:lstStyle/>
          <a:p>
            <a:r>
              <a:rPr lang="en-US" dirty="0"/>
              <a:t>	</a:t>
            </a:r>
            <a:r>
              <a:rPr lang="tr-TR" dirty="0"/>
              <a:t>                       </a:t>
            </a:r>
            <a:r>
              <a:rPr lang="en-US" dirty="0"/>
              <a:t>1%	</a:t>
            </a:r>
            <a:r>
              <a:rPr lang="tr-TR" dirty="0"/>
              <a:t>                </a:t>
            </a:r>
            <a:r>
              <a:rPr lang="en-US" dirty="0"/>
              <a:t>10%	</a:t>
            </a:r>
            <a:r>
              <a:rPr lang="tr-TR" dirty="0"/>
              <a:t>         </a:t>
            </a:r>
            <a:r>
              <a:rPr lang="en-US" dirty="0"/>
              <a:t>100%</a:t>
            </a:r>
          </a:p>
          <a:p>
            <a:r>
              <a:rPr lang="en-US" dirty="0" err="1"/>
              <a:t>train_time</a:t>
            </a:r>
            <a:r>
              <a:rPr lang="en-US" dirty="0"/>
              <a:t>	0.005030	0.336958	55.709996</a:t>
            </a:r>
          </a:p>
          <a:p>
            <a:r>
              <a:rPr lang="en-US" dirty="0" err="1"/>
              <a:t>pred_time</a:t>
            </a:r>
            <a:r>
              <a:rPr lang="en-US" dirty="0"/>
              <a:t>	0.200998	1.626036	16.180968</a:t>
            </a:r>
          </a:p>
          <a:p>
            <a:r>
              <a:rPr lang="en-US" dirty="0" err="1"/>
              <a:t>acc_train</a:t>
            </a:r>
            <a:r>
              <a:rPr lang="en-US" dirty="0"/>
              <a:t>	0.843333	0.846667	0.840000</a:t>
            </a:r>
          </a:p>
          <a:p>
            <a:r>
              <a:rPr lang="en-US" dirty="0" err="1"/>
              <a:t>acc_test</a:t>
            </a:r>
            <a:r>
              <a:rPr lang="en-US" dirty="0"/>
              <a:t>	</a:t>
            </a:r>
            <a:r>
              <a:rPr lang="tr-TR" dirty="0"/>
              <a:t>       </a:t>
            </a:r>
            <a:r>
              <a:rPr lang="en-US" dirty="0"/>
              <a:t>0.812493	0.826645	0.836153</a:t>
            </a:r>
          </a:p>
          <a:p>
            <a:r>
              <a:rPr lang="en-US" dirty="0" err="1"/>
              <a:t>f_train</a:t>
            </a:r>
            <a:r>
              <a:rPr lang="en-US" dirty="0"/>
              <a:t>	</a:t>
            </a:r>
            <a:r>
              <a:rPr lang="tr-TR" dirty="0"/>
              <a:t>       </a:t>
            </a:r>
            <a:r>
              <a:rPr lang="en-US" dirty="0"/>
              <a:t>0.701754	0.703125	0.680147</a:t>
            </a:r>
          </a:p>
          <a:p>
            <a:r>
              <a:rPr lang="en-US" dirty="0" err="1"/>
              <a:t>f_test</a:t>
            </a:r>
            <a:r>
              <a:rPr lang="en-US" dirty="0"/>
              <a:t>	</a:t>
            </a:r>
            <a:r>
              <a:rPr lang="tr-TR" dirty="0"/>
              <a:t>       </a:t>
            </a:r>
            <a:r>
              <a:rPr lang="en-US" dirty="0"/>
              <a:t>0.609524	0.650397	0.672075</a:t>
            </a:r>
            <a:endParaRPr lang="tr-TR" dirty="0"/>
          </a:p>
        </p:txBody>
      </p:sp>
      <p:pic>
        <p:nvPicPr>
          <p:cNvPr id="3" name="Resim 2">
            <a:extLst>
              <a:ext uri="{FF2B5EF4-FFF2-40B4-BE49-F238E27FC236}">
                <a16:creationId xmlns:a16="http://schemas.microsoft.com/office/drawing/2014/main" id="{7A37E59E-3C2C-BCF9-B779-9AE29EB07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41" y="3907100"/>
            <a:ext cx="3404003" cy="2272050"/>
          </a:xfrm>
          <a:prstGeom prst="rect">
            <a:avLst/>
          </a:prstGeom>
        </p:spPr>
      </p:pic>
      <p:sp>
        <p:nvSpPr>
          <p:cNvPr id="7" name="Metin kutusu 6">
            <a:extLst>
              <a:ext uri="{FF2B5EF4-FFF2-40B4-BE49-F238E27FC236}">
                <a16:creationId xmlns:a16="http://schemas.microsoft.com/office/drawing/2014/main" id="{2B2660E4-1FD0-206A-A695-72E0B48DC675}"/>
              </a:ext>
            </a:extLst>
          </p:cNvPr>
          <p:cNvSpPr txBox="1"/>
          <p:nvPr/>
        </p:nvSpPr>
        <p:spPr>
          <a:xfrm>
            <a:off x="375041" y="6417875"/>
            <a:ext cx="4549384" cy="27699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tr-TR" sz="1200" dirty="0" err="1"/>
              <a:t>Figure</a:t>
            </a:r>
            <a:r>
              <a:rPr lang="tr-TR" sz="1200" dirty="0"/>
              <a:t>: </a:t>
            </a:r>
            <a:r>
              <a:rPr lang="tr-TR" sz="1200" dirty="0" err="1"/>
              <a:t>Classification</a:t>
            </a:r>
            <a:r>
              <a:rPr lang="tr-TR" sz="1200" dirty="0"/>
              <a:t> of data </a:t>
            </a:r>
            <a:r>
              <a:rPr lang="tr-TR" sz="1200" dirty="0" err="1"/>
              <a:t>by</a:t>
            </a:r>
            <a:r>
              <a:rPr lang="tr-TR" sz="1200" dirty="0"/>
              <a:t> </a:t>
            </a:r>
            <a:r>
              <a:rPr lang="tr-TR" sz="1200" dirty="0" err="1"/>
              <a:t>support</a:t>
            </a:r>
            <a:r>
              <a:rPr lang="tr-TR" sz="1200" dirty="0"/>
              <a:t> </a:t>
            </a:r>
            <a:r>
              <a:rPr lang="tr-TR" sz="1200" dirty="0" err="1"/>
              <a:t>vector</a:t>
            </a:r>
            <a:r>
              <a:rPr lang="tr-TR" sz="1200" dirty="0"/>
              <a:t> </a:t>
            </a:r>
            <a:r>
              <a:rPr lang="tr-TR" sz="1200" dirty="0" err="1"/>
              <a:t>machine</a:t>
            </a:r>
            <a:r>
              <a:rPr lang="tr-TR" sz="1200" dirty="0"/>
              <a:t> (SVM).</a:t>
            </a:r>
            <a:r>
              <a:rPr lang="tr-TR" sz="1200" baseline="30000" dirty="0"/>
              <a:t>4</a:t>
            </a:r>
          </a:p>
        </p:txBody>
      </p:sp>
      <p:pic>
        <p:nvPicPr>
          <p:cNvPr id="9" name="Resim 8">
            <a:extLst>
              <a:ext uri="{FF2B5EF4-FFF2-40B4-BE49-F238E27FC236}">
                <a16:creationId xmlns:a16="http://schemas.microsoft.com/office/drawing/2014/main" id="{35DE842A-C301-6277-13F4-3640597DC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425" y="4436160"/>
            <a:ext cx="4718700" cy="2118987"/>
          </a:xfrm>
          <a:prstGeom prst="rect">
            <a:avLst/>
          </a:prstGeom>
        </p:spPr>
      </p:pic>
      <p:pic>
        <p:nvPicPr>
          <p:cNvPr id="11" name="Resim 10">
            <a:extLst>
              <a:ext uri="{FF2B5EF4-FFF2-40B4-BE49-F238E27FC236}">
                <a16:creationId xmlns:a16="http://schemas.microsoft.com/office/drawing/2014/main" id="{048D2CC5-D7D7-1383-D295-B44552772B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9145" y="1276546"/>
            <a:ext cx="4547960" cy="2544754"/>
          </a:xfrm>
          <a:prstGeom prst="rect">
            <a:avLst/>
          </a:prstGeom>
        </p:spPr>
      </p:pic>
      <p:sp>
        <p:nvSpPr>
          <p:cNvPr id="13" name="Metin kutusu 12">
            <a:extLst>
              <a:ext uri="{FF2B5EF4-FFF2-40B4-BE49-F238E27FC236}">
                <a16:creationId xmlns:a16="http://schemas.microsoft.com/office/drawing/2014/main" id="{A44227B3-E13B-C72F-4CDC-EE503428A045}"/>
              </a:ext>
            </a:extLst>
          </p:cNvPr>
          <p:cNvSpPr txBox="1"/>
          <p:nvPr/>
        </p:nvSpPr>
        <p:spPr>
          <a:xfrm>
            <a:off x="7369145" y="3821300"/>
            <a:ext cx="4619398" cy="3077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tr-TR" sz="1400" dirty="0"/>
              <a:t>Image </a:t>
            </a:r>
            <a:r>
              <a:rPr lang="tr-TR" sz="1400" dirty="0" err="1"/>
              <a:t>credit</a:t>
            </a:r>
            <a:r>
              <a:rPr lang="tr-TR" sz="1400" dirty="0"/>
              <a:t>: towardsdatascience.com</a:t>
            </a:r>
          </a:p>
        </p:txBody>
      </p:sp>
    </p:spTree>
    <p:extLst>
      <p:ext uri="{BB962C8B-B14F-4D97-AF65-F5344CB8AC3E}">
        <p14:creationId xmlns:p14="http://schemas.microsoft.com/office/powerpoint/2010/main" val="1163062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80C10F6D-15F5-6668-8E21-FE566A82DFBB}"/>
              </a:ext>
            </a:extLst>
          </p:cNvPr>
          <p:cNvSpPr txBox="1">
            <a:spLocks noGrp="1"/>
          </p:cNvSpPr>
          <p:nvPr>
            <p:ph type="title"/>
          </p:nvPr>
        </p:nvSpPr>
        <p:spPr>
          <a:xfrm>
            <a:off x="1620838" y="180975"/>
            <a:ext cx="8596312" cy="646331"/>
          </a:xfrm>
          <a:prstGeom prst="rect">
            <a:avLst/>
          </a:prstGeom>
          <a:noFill/>
        </p:spPr>
        <p:txBody>
          <a:bodyPr wrap="square" rtlCol="0">
            <a:spAutoFit/>
          </a:bodyPr>
          <a:lstStyle/>
          <a:p>
            <a:pPr algn="ctr"/>
            <a:r>
              <a:rPr lang="tr-TR" b="1" dirty="0" err="1"/>
              <a:t>AdaBoost</a:t>
            </a:r>
            <a:r>
              <a:rPr lang="tr-TR" b="1" dirty="0"/>
              <a:t> (</a:t>
            </a:r>
            <a:r>
              <a:rPr lang="tr-TR" b="1" dirty="0" err="1"/>
              <a:t>Ensemble</a:t>
            </a:r>
            <a:r>
              <a:rPr lang="tr-TR" b="1" dirty="0"/>
              <a:t> | </a:t>
            </a:r>
            <a:r>
              <a:rPr lang="tr-TR" b="1" dirty="0" err="1"/>
              <a:t>Boosting</a:t>
            </a:r>
            <a:r>
              <a:rPr lang="tr-TR" b="1" dirty="0"/>
              <a:t>)</a:t>
            </a:r>
          </a:p>
        </p:txBody>
      </p:sp>
      <p:sp>
        <p:nvSpPr>
          <p:cNvPr id="5" name="Metin kutusu 4">
            <a:extLst>
              <a:ext uri="{FF2B5EF4-FFF2-40B4-BE49-F238E27FC236}">
                <a16:creationId xmlns:a16="http://schemas.microsoft.com/office/drawing/2014/main" id="{36BC6C9F-BF12-1C95-8A0E-D6D5D9A33F4F}"/>
              </a:ext>
            </a:extLst>
          </p:cNvPr>
          <p:cNvSpPr txBox="1"/>
          <p:nvPr/>
        </p:nvSpPr>
        <p:spPr>
          <a:xfrm>
            <a:off x="2157413" y="1397675"/>
            <a:ext cx="6105524" cy="2031325"/>
          </a:xfrm>
          <a:prstGeom prst="rect">
            <a:avLst/>
          </a:prstGeom>
          <a:solidFill>
            <a:schemeClr val="accent1">
              <a:lumMod val="40000"/>
              <a:lumOff val="60000"/>
            </a:schemeClr>
          </a:solidFill>
          <a:ln>
            <a:solidFill>
              <a:schemeClr val="tx1"/>
            </a:solidFill>
          </a:ln>
        </p:spPr>
        <p:txBody>
          <a:bodyPr wrap="square">
            <a:spAutoFit/>
          </a:bodyPr>
          <a:lstStyle/>
          <a:p>
            <a:r>
              <a:rPr lang="tr-TR" dirty="0"/>
              <a:t>                               </a:t>
            </a:r>
            <a:r>
              <a:rPr lang="en-US" dirty="0"/>
              <a:t>1%	</a:t>
            </a:r>
            <a:r>
              <a:rPr lang="tr-TR" dirty="0"/>
              <a:t>        </a:t>
            </a:r>
            <a:r>
              <a:rPr lang="en-US" dirty="0"/>
              <a:t>10%	</a:t>
            </a:r>
            <a:r>
              <a:rPr lang="tr-TR" dirty="0"/>
              <a:t>       </a:t>
            </a:r>
            <a:r>
              <a:rPr lang="en-US" dirty="0"/>
              <a:t>100%</a:t>
            </a:r>
          </a:p>
          <a:p>
            <a:r>
              <a:rPr lang="en-US" dirty="0" err="1"/>
              <a:t>train_time</a:t>
            </a:r>
            <a:r>
              <a:rPr lang="en-US" dirty="0"/>
              <a:t>	0.061999	0.200999	1.709000</a:t>
            </a:r>
          </a:p>
          <a:p>
            <a:r>
              <a:rPr lang="en-US" dirty="0" err="1"/>
              <a:t>pred_time</a:t>
            </a:r>
            <a:r>
              <a:rPr lang="en-US" dirty="0"/>
              <a:t>	0.128032	0.122969	0.124967</a:t>
            </a:r>
          </a:p>
          <a:p>
            <a:r>
              <a:rPr lang="en-US" dirty="0" err="1"/>
              <a:t>acc_train</a:t>
            </a:r>
            <a:r>
              <a:rPr lang="en-US" dirty="0"/>
              <a:t>	0.893333	0.856667	0.850000</a:t>
            </a:r>
          </a:p>
          <a:p>
            <a:r>
              <a:rPr lang="en-US" dirty="0" err="1"/>
              <a:t>acc_test</a:t>
            </a:r>
            <a:r>
              <a:rPr lang="en-US" dirty="0"/>
              <a:t>	</a:t>
            </a:r>
            <a:r>
              <a:rPr lang="tr-TR" dirty="0"/>
              <a:t>       </a:t>
            </a:r>
            <a:r>
              <a:rPr lang="en-US" dirty="0"/>
              <a:t>0.809840	0.850083	0.857048</a:t>
            </a:r>
          </a:p>
          <a:p>
            <a:r>
              <a:rPr lang="en-US" dirty="0" err="1"/>
              <a:t>f_train</a:t>
            </a:r>
            <a:r>
              <a:rPr lang="en-US" dirty="0"/>
              <a:t>	</a:t>
            </a:r>
            <a:r>
              <a:rPr lang="tr-TR" dirty="0"/>
              <a:t>       </a:t>
            </a:r>
            <a:r>
              <a:rPr lang="en-US" dirty="0"/>
              <a:t>0.821429	0.737705	0.711538</a:t>
            </a:r>
          </a:p>
          <a:p>
            <a:r>
              <a:rPr lang="en-US" dirty="0" err="1"/>
              <a:t>f_test</a:t>
            </a:r>
            <a:r>
              <a:rPr lang="en-US" dirty="0"/>
              <a:t>	</a:t>
            </a:r>
            <a:r>
              <a:rPr lang="tr-TR" dirty="0"/>
              <a:t>       </a:t>
            </a:r>
            <a:r>
              <a:rPr lang="en-US" dirty="0"/>
              <a:t>0.609234	0.705343	0.723062</a:t>
            </a:r>
            <a:endParaRPr lang="tr-TR" dirty="0"/>
          </a:p>
        </p:txBody>
      </p:sp>
      <p:sp>
        <p:nvSpPr>
          <p:cNvPr id="2" name="Metin kutusu 1">
            <a:extLst>
              <a:ext uri="{FF2B5EF4-FFF2-40B4-BE49-F238E27FC236}">
                <a16:creationId xmlns:a16="http://schemas.microsoft.com/office/drawing/2014/main" id="{C269823E-5D87-DBE3-C0E8-94119D4C9A42}"/>
              </a:ext>
            </a:extLst>
          </p:cNvPr>
          <p:cNvSpPr txBox="1"/>
          <p:nvPr/>
        </p:nvSpPr>
        <p:spPr>
          <a:xfrm>
            <a:off x="1085850" y="4770139"/>
            <a:ext cx="8596312" cy="646331"/>
          </a:xfrm>
          <a:prstGeom prst="rect">
            <a:avLst/>
          </a:prstGeom>
          <a:noFill/>
        </p:spPr>
        <p:txBody>
          <a:bodyPr wrap="square" rtlCol="0">
            <a:spAutoFit/>
          </a:bodyPr>
          <a:lstStyle/>
          <a:p>
            <a:pPr algn="l"/>
            <a:r>
              <a:rPr lang="tr-TR" b="1" dirty="0" err="1"/>
              <a:t>What</a:t>
            </a:r>
            <a:r>
              <a:rPr lang="tr-TR" b="1" dirty="0"/>
              <a:t> </a:t>
            </a:r>
            <a:r>
              <a:rPr lang="tr-TR" b="1" dirty="0" err="1"/>
              <a:t>does</a:t>
            </a:r>
            <a:r>
              <a:rPr lang="tr-TR" b="1" dirty="0"/>
              <a:t> </a:t>
            </a:r>
            <a:r>
              <a:rPr lang="tr-TR" b="1" dirty="0" err="1"/>
              <a:t>AdaBoost</a:t>
            </a:r>
            <a:r>
              <a:rPr lang="tr-TR" b="1" dirty="0"/>
              <a:t> do?</a:t>
            </a:r>
          </a:p>
          <a:p>
            <a:pPr algn="l"/>
            <a:r>
              <a:rPr lang="tr-TR" dirty="0" err="1"/>
              <a:t>AdaBoost</a:t>
            </a:r>
            <a:r>
              <a:rPr lang="tr-TR" dirty="0"/>
              <a:t> </a:t>
            </a:r>
            <a:r>
              <a:rPr lang="tr-TR" dirty="0" err="1"/>
              <a:t>combines</a:t>
            </a:r>
            <a:r>
              <a:rPr lang="tr-TR" dirty="0"/>
              <a:t> a lot of ‘</a:t>
            </a:r>
            <a:r>
              <a:rPr lang="tr-TR" dirty="0" err="1"/>
              <a:t>weak</a:t>
            </a:r>
            <a:r>
              <a:rPr lang="tr-TR" dirty="0"/>
              <a:t> </a:t>
            </a:r>
            <a:r>
              <a:rPr lang="tr-TR" dirty="0" err="1"/>
              <a:t>learners</a:t>
            </a:r>
            <a:r>
              <a:rPr lang="tr-TR" dirty="0"/>
              <a:t>’ </a:t>
            </a:r>
            <a:r>
              <a:rPr lang="tr-TR" dirty="0" err="1"/>
              <a:t>to</a:t>
            </a:r>
            <a:r>
              <a:rPr lang="tr-TR" dirty="0"/>
              <a:t> </a:t>
            </a:r>
            <a:r>
              <a:rPr lang="tr-TR" dirty="0" err="1"/>
              <a:t>make</a:t>
            </a:r>
            <a:r>
              <a:rPr lang="tr-TR" dirty="0"/>
              <a:t> </a:t>
            </a:r>
            <a:r>
              <a:rPr lang="tr-TR" dirty="0" err="1"/>
              <a:t>classifications</a:t>
            </a:r>
            <a:r>
              <a:rPr lang="tr-TR" dirty="0"/>
              <a:t>.</a:t>
            </a:r>
          </a:p>
        </p:txBody>
      </p:sp>
      <p:pic>
        <p:nvPicPr>
          <p:cNvPr id="7" name="Resim 6" descr="çiçek, bitki, iç mekan içeren bir resim&#10;&#10;Açıklama otomatik olarak oluşturuldu">
            <a:extLst>
              <a:ext uri="{FF2B5EF4-FFF2-40B4-BE49-F238E27FC236}">
                <a16:creationId xmlns:a16="http://schemas.microsoft.com/office/drawing/2014/main" id="{A7B38678-C91E-BAFD-5652-E54D143C9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451" y="3686175"/>
            <a:ext cx="4781550" cy="3171825"/>
          </a:xfrm>
          <a:prstGeom prst="rect">
            <a:avLst/>
          </a:prstGeom>
        </p:spPr>
      </p:pic>
      <p:sp>
        <p:nvSpPr>
          <p:cNvPr id="9" name="Metin kutusu 8">
            <a:extLst>
              <a:ext uri="{FF2B5EF4-FFF2-40B4-BE49-F238E27FC236}">
                <a16:creationId xmlns:a16="http://schemas.microsoft.com/office/drawing/2014/main" id="{F12EA21F-059B-C6E1-BE0E-FB25F0710A9C}"/>
              </a:ext>
            </a:extLst>
          </p:cNvPr>
          <p:cNvSpPr txBox="1"/>
          <p:nvPr/>
        </p:nvSpPr>
        <p:spPr>
          <a:xfrm>
            <a:off x="1085850" y="3686175"/>
            <a:ext cx="8596312" cy="923330"/>
          </a:xfrm>
          <a:prstGeom prst="rect">
            <a:avLst/>
          </a:prstGeom>
          <a:noFill/>
        </p:spPr>
        <p:txBody>
          <a:bodyPr wrap="square" rtlCol="0">
            <a:spAutoFit/>
          </a:bodyPr>
          <a:lstStyle/>
          <a:p>
            <a:pPr algn="l"/>
            <a:r>
              <a:rPr lang="tr-TR" b="1" dirty="0" err="1"/>
              <a:t>What</a:t>
            </a:r>
            <a:r>
              <a:rPr lang="tr-TR" b="1" dirty="0"/>
              <a:t> is </a:t>
            </a:r>
            <a:r>
              <a:rPr lang="tr-TR" b="1" dirty="0" err="1"/>
              <a:t>boosting</a:t>
            </a:r>
            <a:r>
              <a:rPr lang="tr-TR" b="1" dirty="0"/>
              <a:t>?</a:t>
            </a:r>
          </a:p>
          <a:p>
            <a:pPr algn="l"/>
            <a:r>
              <a:rPr lang="en-US" dirty="0"/>
              <a:t>Training individual models in a sequential way. Each individual model learns from mistakes made by the previous model.</a:t>
            </a:r>
            <a:endParaRPr lang="tr-TR" dirty="0"/>
          </a:p>
        </p:txBody>
      </p:sp>
    </p:spTree>
    <p:extLst>
      <p:ext uri="{BB962C8B-B14F-4D97-AF65-F5344CB8AC3E}">
        <p14:creationId xmlns:p14="http://schemas.microsoft.com/office/powerpoint/2010/main" val="2974593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metin, yazı gereçleri, sabit içeren bir resim&#10;&#10;Açıklama otomatik olarak oluşturuldu">
            <a:extLst>
              <a:ext uri="{FF2B5EF4-FFF2-40B4-BE49-F238E27FC236}">
                <a16:creationId xmlns:a16="http://schemas.microsoft.com/office/drawing/2014/main" id="{B91C0967-29E9-7725-9C1E-7A16106ADF2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3758" y="644627"/>
            <a:ext cx="6157975" cy="5560277"/>
          </a:xfrm>
          <a:prstGeom prst="rect">
            <a:avLst/>
          </a:prstGeom>
        </p:spPr>
      </p:pic>
    </p:spTree>
    <p:extLst>
      <p:ext uri="{BB962C8B-B14F-4D97-AF65-F5344CB8AC3E}">
        <p14:creationId xmlns:p14="http://schemas.microsoft.com/office/powerpoint/2010/main" val="3214780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00A63-C239-806D-8876-E18E678EA3E1}"/>
              </a:ext>
            </a:extLst>
          </p:cNvPr>
          <p:cNvSpPr>
            <a:spLocks noGrp="1"/>
          </p:cNvSpPr>
          <p:nvPr>
            <p:ph type="title"/>
          </p:nvPr>
        </p:nvSpPr>
        <p:spPr>
          <a:xfrm>
            <a:off x="1225684" y="704850"/>
            <a:ext cx="8048317" cy="619124"/>
          </a:xfrm>
        </p:spPr>
        <p:txBody>
          <a:bodyPr>
            <a:normAutofit fontScale="90000"/>
          </a:bodyPr>
          <a:lstStyle/>
          <a:p>
            <a:r>
              <a:rPr lang="tr-TR" dirty="0" err="1"/>
              <a:t>Contents</a:t>
            </a:r>
            <a:endParaRPr lang="tr-TR" dirty="0"/>
          </a:p>
        </p:txBody>
      </p:sp>
      <p:sp>
        <p:nvSpPr>
          <p:cNvPr id="3" name="İçerik Yer Tutucusu 2">
            <a:extLst>
              <a:ext uri="{FF2B5EF4-FFF2-40B4-BE49-F238E27FC236}">
                <a16:creationId xmlns:a16="http://schemas.microsoft.com/office/drawing/2014/main" id="{FF57E30E-0B58-EF9D-D7FB-00415595175D}"/>
              </a:ext>
            </a:extLst>
          </p:cNvPr>
          <p:cNvSpPr>
            <a:spLocks noGrp="1"/>
          </p:cNvSpPr>
          <p:nvPr>
            <p:ph idx="1"/>
          </p:nvPr>
        </p:nvSpPr>
        <p:spPr>
          <a:xfrm>
            <a:off x="932688" y="1809749"/>
            <a:ext cx="8341314" cy="4231613"/>
          </a:xfrm>
        </p:spPr>
        <p:txBody>
          <a:bodyPr>
            <a:normAutofit/>
          </a:bodyPr>
          <a:lstStyle/>
          <a:p>
            <a:r>
              <a:rPr lang="tr-TR" b="0" dirty="0">
                <a:solidFill>
                  <a:srgbClr val="383A42"/>
                </a:solidFill>
                <a:effectLst/>
                <a:latin typeface="Consolas" panose="020B0609020204030204" pitchFamily="49" charset="0"/>
              </a:rPr>
              <a:t>1-) </a:t>
            </a:r>
            <a:r>
              <a:rPr lang="tr-TR" b="0" dirty="0" err="1">
                <a:solidFill>
                  <a:srgbClr val="383A42"/>
                </a:solidFill>
                <a:effectLst/>
                <a:latin typeface="Consolas" panose="020B0609020204030204" pitchFamily="49" charset="0"/>
              </a:rPr>
              <a:t>Loading</a:t>
            </a:r>
            <a:r>
              <a:rPr lang="tr-TR" b="0" dirty="0">
                <a:solidFill>
                  <a:srgbClr val="383A42"/>
                </a:solidFill>
                <a:effectLst/>
                <a:latin typeface="Consolas" panose="020B0609020204030204" pitchFamily="49" charset="0"/>
              </a:rPr>
              <a:t> </a:t>
            </a:r>
            <a:r>
              <a:rPr lang="tr-TR" b="0" dirty="0" err="1">
                <a:solidFill>
                  <a:srgbClr val="383A42"/>
                </a:solidFill>
                <a:effectLst/>
                <a:latin typeface="Consolas" panose="020B0609020204030204" pitchFamily="49" charset="0"/>
              </a:rPr>
              <a:t>the</a:t>
            </a:r>
            <a:r>
              <a:rPr lang="tr-TR" b="0" dirty="0">
                <a:solidFill>
                  <a:srgbClr val="383A42"/>
                </a:solidFill>
                <a:effectLst/>
                <a:latin typeface="Consolas" panose="020B0609020204030204" pitchFamily="49" charset="0"/>
              </a:rPr>
              <a:t> </a:t>
            </a:r>
            <a:r>
              <a:rPr lang="tr-TR" b="0" dirty="0" err="1">
                <a:solidFill>
                  <a:srgbClr val="383A42"/>
                </a:solidFill>
                <a:effectLst/>
                <a:latin typeface="Consolas" panose="020B0609020204030204" pitchFamily="49" charset="0"/>
              </a:rPr>
              <a:t>necessary</a:t>
            </a:r>
            <a:r>
              <a:rPr lang="tr-TR" b="0" dirty="0">
                <a:solidFill>
                  <a:srgbClr val="383A42"/>
                </a:solidFill>
                <a:effectLst/>
                <a:latin typeface="Consolas" panose="020B0609020204030204" pitchFamily="49" charset="0"/>
              </a:rPr>
              <a:t> </a:t>
            </a:r>
            <a:r>
              <a:rPr lang="tr-TR" b="0" dirty="0" err="1">
                <a:solidFill>
                  <a:srgbClr val="383A42"/>
                </a:solidFill>
                <a:effectLst/>
                <a:latin typeface="Consolas" panose="020B0609020204030204" pitchFamily="49" charset="0"/>
              </a:rPr>
              <a:t>libraries</a:t>
            </a:r>
            <a:endParaRPr lang="tr-TR" b="0" dirty="0">
              <a:solidFill>
                <a:srgbClr val="383A42"/>
              </a:solidFill>
              <a:effectLst/>
              <a:latin typeface="Consolas" panose="020B0609020204030204" pitchFamily="49" charset="0"/>
            </a:endParaRPr>
          </a:p>
          <a:p>
            <a:r>
              <a:rPr lang="tr-TR" b="0" dirty="0">
                <a:solidFill>
                  <a:srgbClr val="383A42"/>
                </a:solidFill>
                <a:effectLst/>
                <a:latin typeface="Consolas" panose="020B0609020204030204" pitchFamily="49" charset="0"/>
              </a:rPr>
              <a:t>2-) Project &amp; Data Exploration</a:t>
            </a:r>
          </a:p>
          <a:p>
            <a:r>
              <a:rPr lang="tr-TR" b="0" dirty="0">
                <a:solidFill>
                  <a:srgbClr val="383A42"/>
                </a:solidFill>
                <a:effectLst/>
                <a:latin typeface="Consolas" panose="020B0609020204030204" pitchFamily="49" charset="0"/>
              </a:rPr>
              <a:t>3-) Data </a:t>
            </a:r>
            <a:r>
              <a:rPr lang="tr-TR" b="0" dirty="0" err="1">
                <a:solidFill>
                  <a:srgbClr val="383A42"/>
                </a:solidFill>
                <a:effectLst/>
                <a:latin typeface="Consolas" panose="020B0609020204030204" pitchFamily="49" charset="0"/>
              </a:rPr>
              <a:t>Preparation</a:t>
            </a:r>
            <a:endParaRPr lang="tr-TR" b="0" dirty="0">
              <a:solidFill>
                <a:srgbClr val="383A42"/>
              </a:solidFill>
              <a:effectLst/>
              <a:latin typeface="Consolas" panose="020B0609020204030204" pitchFamily="49" charset="0"/>
            </a:endParaRPr>
          </a:p>
          <a:p>
            <a:r>
              <a:rPr lang="tr-TR" b="0" dirty="0">
                <a:solidFill>
                  <a:srgbClr val="383A42"/>
                </a:solidFill>
                <a:effectLst/>
                <a:latin typeface="Consolas" panose="020B0609020204030204" pitchFamily="49" charset="0"/>
              </a:rPr>
              <a:t>4-) Data </a:t>
            </a:r>
            <a:r>
              <a:rPr lang="tr-TR" b="0" dirty="0" err="1">
                <a:solidFill>
                  <a:srgbClr val="383A42"/>
                </a:solidFill>
                <a:effectLst/>
                <a:latin typeface="Consolas" panose="020B0609020204030204" pitchFamily="49" charset="0"/>
              </a:rPr>
              <a:t>Preprocessing</a:t>
            </a:r>
            <a:endParaRPr lang="tr-TR" b="0" dirty="0">
              <a:solidFill>
                <a:srgbClr val="383A42"/>
              </a:solidFill>
              <a:effectLst/>
              <a:latin typeface="Consolas" panose="020B0609020204030204" pitchFamily="49" charset="0"/>
            </a:endParaRPr>
          </a:p>
          <a:p>
            <a:r>
              <a:rPr lang="tr-TR" b="0" dirty="0">
                <a:solidFill>
                  <a:srgbClr val="383A42"/>
                </a:solidFill>
                <a:effectLst/>
                <a:latin typeface="Consolas" panose="020B0609020204030204" pitchFamily="49" charset="0"/>
              </a:rPr>
              <a:t>5-) </a:t>
            </a:r>
            <a:r>
              <a:rPr lang="tr-TR" b="0" dirty="0" err="1">
                <a:solidFill>
                  <a:srgbClr val="383A42"/>
                </a:solidFill>
                <a:effectLst/>
                <a:latin typeface="Consolas" panose="020B0609020204030204" pitchFamily="49" charset="0"/>
              </a:rPr>
              <a:t>Shuffle</a:t>
            </a:r>
            <a:r>
              <a:rPr lang="tr-TR" b="0" dirty="0">
                <a:solidFill>
                  <a:srgbClr val="383A42"/>
                </a:solidFill>
                <a:effectLst/>
                <a:latin typeface="Consolas" panose="020B0609020204030204" pitchFamily="49" charset="0"/>
              </a:rPr>
              <a:t> </a:t>
            </a:r>
            <a:r>
              <a:rPr lang="tr-TR" b="0" dirty="0" err="1">
                <a:solidFill>
                  <a:srgbClr val="383A42"/>
                </a:solidFill>
                <a:effectLst/>
                <a:latin typeface="Consolas" panose="020B0609020204030204" pitchFamily="49" charset="0"/>
              </a:rPr>
              <a:t>and</a:t>
            </a:r>
            <a:r>
              <a:rPr lang="tr-TR" b="0" dirty="0">
                <a:solidFill>
                  <a:srgbClr val="383A42"/>
                </a:solidFill>
                <a:effectLst/>
                <a:latin typeface="Consolas" panose="020B0609020204030204" pitchFamily="49" charset="0"/>
              </a:rPr>
              <a:t> </a:t>
            </a:r>
            <a:r>
              <a:rPr lang="tr-TR" b="0" dirty="0" err="1">
                <a:solidFill>
                  <a:srgbClr val="383A42"/>
                </a:solidFill>
                <a:effectLst/>
                <a:latin typeface="Consolas" panose="020B0609020204030204" pitchFamily="49" charset="0"/>
              </a:rPr>
              <a:t>Split</a:t>
            </a:r>
            <a:r>
              <a:rPr lang="tr-TR" b="0" dirty="0">
                <a:solidFill>
                  <a:srgbClr val="383A42"/>
                </a:solidFill>
                <a:effectLst/>
                <a:latin typeface="Consolas" panose="020B0609020204030204" pitchFamily="49" charset="0"/>
              </a:rPr>
              <a:t> Data</a:t>
            </a:r>
          </a:p>
          <a:p>
            <a:r>
              <a:rPr lang="tr-TR" b="0" dirty="0">
                <a:solidFill>
                  <a:srgbClr val="383A42"/>
                </a:solidFill>
                <a:effectLst/>
                <a:latin typeface="Consolas" panose="020B0609020204030204" pitchFamily="49" charset="0"/>
              </a:rPr>
              <a:t>6-) </a:t>
            </a:r>
            <a:r>
              <a:rPr lang="tr-TR" b="0" dirty="0" err="1">
                <a:solidFill>
                  <a:srgbClr val="383A42"/>
                </a:solidFill>
                <a:effectLst/>
                <a:latin typeface="Consolas" panose="020B0609020204030204" pitchFamily="49" charset="0"/>
              </a:rPr>
              <a:t>Evaluating</a:t>
            </a:r>
            <a:r>
              <a:rPr lang="tr-TR" b="0" dirty="0">
                <a:solidFill>
                  <a:srgbClr val="383A42"/>
                </a:solidFill>
                <a:effectLst/>
                <a:latin typeface="Consolas" panose="020B0609020204030204" pitchFamily="49" charset="0"/>
              </a:rPr>
              <a:t> Model </a:t>
            </a:r>
            <a:r>
              <a:rPr lang="tr-TR" b="0" dirty="0" err="1">
                <a:solidFill>
                  <a:srgbClr val="383A42"/>
                </a:solidFill>
                <a:effectLst/>
                <a:latin typeface="Consolas" panose="020B0609020204030204" pitchFamily="49" charset="0"/>
              </a:rPr>
              <a:t>Performance</a:t>
            </a:r>
            <a:endParaRPr lang="tr-TR" b="0" dirty="0">
              <a:solidFill>
                <a:srgbClr val="383A42"/>
              </a:solidFill>
              <a:effectLst/>
              <a:latin typeface="Consolas" panose="020B0609020204030204" pitchFamily="49" charset="0"/>
            </a:endParaRPr>
          </a:p>
          <a:p>
            <a:r>
              <a:rPr lang="tr-TR" b="0" dirty="0">
                <a:solidFill>
                  <a:srgbClr val="383A42"/>
                </a:solidFill>
                <a:effectLst/>
                <a:latin typeface="Consolas" panose="020B0609020204030204" pitchFamily="49" charset="0"/>
              </a:rPr>
              <a:t>7-) Model </a:t>
            </a:r>
            <a:r>
              <a:rPr lang="tr-TR" b="0" dirty="0" err="1">
                <a:solidFill>
                  <a:srgbClr val="383A42"/>
                </a:solidFill>
                <a:effectLst/>
                <a:latin typeface="Consolas" panose="020B0609020204030204" pitchFamily="49" charset="0"/>
              </a:rPr>
              <a:t>Tuning</a:t>
            </a:r>
            <a:endParaRPr lang="tr-TR" b="0" dirty="0">
              <a:solidFill>
                <a:srgbClr val="383A42"/>
              </a:solidFill>
              <a:effectLst/>
              <a:latin typeface="Consolas" panose="020B0609020204030204" pitchFamily="49" charset="0"/>
            </a:endParaRPr>
          </a:p>
          <a:p>
            <a:r>
              <a:rPr lang="tr-TR" b="0" dirty="0">
                <a:solidFill>
                  <a:srgbClr val="383A42"/>
                </a:solidFill>
                <a:effectLst/>
                <a:latin typeface="Consolas" panose="020B0609020204030204" pitchFamily="49" charset="0"/>
              </a:rPr>
              <a:t>8-) </a:t>
            </a:r>
            <a:r>
              <a:rPr lang="tr-TR" b="0" dirty="0" err="1">
                <a:solidFill>
                  <a:srgbClr val="383A42"/>
                </a:solidFill>
                <a:effectLst/>
                <a:latin typeface="Consolas" panose="020B0609020204030204" pitchFamily="49" charset="0"/>
              </a:rPr>
              <a:t>Feature</a:t>
            </a:r>
            <a:r>
              <a:rPr lang="tr-TR" b="0" dirty="0">
                <a:solidFill>
                  <a:srgbClr val="383A42"/>
                </a:solidFill>
                <a:effectLst/>
                <a:latin typeface="Consolas" panose="020B0609020204030204" pitchFamily="49" charset="0"/>
              </a:rPr>
              <a:t> </a:t>
            </a:r>
            <a:r>
              <a:rPr lang="tr-TR" b="0" dirty="0" err="1">
                <a:solidFill>
                  <a:srgbClr val="383A42"/>
                </a:solidFill>
                <a:effectLst/>
                <a:latin typeface="Consolas" panose="020B0609020204030204" pitchFamily="49" charset="0"/>
              </a:rPr>
              <a:t>Importance</a:t>
            </a:r>
            <a:endParaRPr lang="tr-TR" b="0" dirty="0">
              <a:solidFill>
                <a:srgbClr val="383A42"/>
              </a:solidFill>
              <a:effectLst/>
              <a:latin typeface="Consolas" panose="020B0609020204030204" pitchFamily="49" charset="0"/>
            </a:endParaRPr>
          </a:p>
          <a:p>
            <a:r>
              <a:rPr lang="tr-TR" b="0" dirty="0">
                <a:solidFill>
                  <a:srgbClr val="383A42"/>
                </a:solidFill>
                <a:effectLst/>
                <a:latin typeface="Consolas" panose="020B0609020204030204" pitchFamily="49" charset="0"/>
              </a:rPr>
              <a:t>9-) </a:t>
            </a:r>
            <a:r>
              <a:rPr lang="tr-TR" b="0" dirty="0" err="1">
                <a:solidFill>
                  <a:srgbClr val="383A42"/>
                </a:solidFill>
                <a:effectLst/>
                <a:latin typeface="Consolas" panose="020B0609020204030204" pitchFamily="49" charset="0"/>
              </a:rPr>
              <a:t>Feature</a:t>
            </a:r>
            <a:r>
              <a:rPr lang="tr-TR" b="0" dirty="0">
                <a:solidFill>
                  <a:srgbClr val="383A42"/>
                </a:solidFill>
                <a:effectLst/>
                <a:latin typeface="Consolas" panose="020B0609020204030204" pitchFamily="49" charset="0"/>
              </a:rPr>
              <a:t> </a:t>
            </a:r>
            <a:r>
              <a:rPr lang="tr-TR" b="0" dirty="0" err="1">
                <a:solidFill>
                  <a:srgbClr val="383A42"/>
                </a:solidFill>
                <a:effectLst/>
                <a:latin typeface="Consolas" panose="020B0609020204030204" pitchFamily="49" charset="0"/>
              </a:rPr>
              <a:t>Selection</a:t>
            </a:r>
            <a:endParaRPr lang="tr-TR" b="0" dirty="0">
              <a:solidFill>
                <a:srgbClr val="383A42"/>
              </a:solidFill>
              <a:effectLst/>
              <a:latin typeface="Consolas" panose="020B0609020204030204" pitchFamily="49" charset="0"/>
            </a:endParaRPr>
          </a:p>
          <a:p>
            <a:r>
              <a:rPr lang="tr-TR" b="0" dirty="0">
                <a:solidFill>
                  <a:srgbClr val="383A42"/>
                </a:solidFill>
                <a:effectLst/>
                <a:latin typeface="Consolas" panose="020B0609020204030204" pitchFamily="49" charset="0"/>
              </a:rPr>
              <a:t>10-) </a:t>
            </a:r>
            <a:r>
              <a:rPr lang="tr-TR" b="0" dirty="0" err="1">
                <a:solidFill>
                  <a:srgbClr val="383A42"/>
                </a:solidFill>
                <a:effectLst/>
                <a:latin typeface="Consolas" panose="020B0609020204030204" pitchFamily="49" charset="0"/>
              </a:rPr>
              <a:t>References</a:t>
            </a:r>
            <a:endParaRPr lang="tr-TR" b="0" dirty="0">
              <a:solidFill>
                <a:srgbClr val="383A42"/>
              </a:solidFill>
              <a:effectLst/>
              <a:latin typeface="Consolas" panose="020B0609020204030204" pitchFamily="49" charset="0"/>
            </a:endParaRPr>
          </a:p>
          <a:p>
            <a:endParaRPr lang="tr-TR" dirty="0"/>
          </a:p>
        </p:txBody>
      </p:sp>
    </p:spTree>
    <p:extLst>
      <p:ext uri="{BB962C8B-B14F-4D97-AF65-F5344CB8AC3E}">
        <p14:creationId xmlns:p14="http://schemas.microsoft.com/office/powerpoint/2010/main" val="3147031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56" name="Rectangle 55">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Resim 6">
            <a:extLst>
              <a:ext uri="{FF2B5EF4-FFF2-40B4-BE49-F238E27FC236}">
                <a16:creationId xmlns:a16="http://schemas.microsoft.com/office/drawing/2014/main" id="{2DE6B299-995A-E37F-CF23-6BFAECDEC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568" y="2074086"/>
            <a:ext cx="3209544" cy="2407157"/>
          </a:xfrm>
          <a:prstGeom prst="rect">
            <a:avLst/>
          </a:prstGeom>
        </p:spPr>
      </p:pic>
      <p:grpSp>
        <p:nvGrpSpPr>
          <p:cNvPr id="59" name="Group 58">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60" name="Rectangle 59">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Resim 8">
            <a:extLst>
              <a:ext uri="{FF2B5EF4-FFF2-40B4-BE49-F238E27FC236}">
                <a16:creationId xmlns:a16="http://schemas.microsoft.com/office/drawing/2014/main" id="{6576E948-0533-7D4F-7C59-040A88BBC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33" y="2074086"/>
            <a:ext cx="3209544" cy="2407157"/>
          </a:xfrm>
          <a:prstGeom prst="rect">
            <a:avLst/>
          </a:prstGeom>
        </p:spPr>
      </p:pic>
      <p:grpSp>
        <p:nvGrpSpPr>
          <p:cNvPr id="63" name="Group 62">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64" name="Rectangle 63">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İçerik Yer Tutucusu 4">
            <a:extLst>
              <a:ext uri="{FF2B5EF4-FFF2-40B4-BE49-F238E27FC236}">
                <a16:creationId xmlns:a16="http://schemas.microsoft.com/office/drawing/2014/main" id="{E36CC1E5-2D09-6581-BC94-465E792BB1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87" y="2074086"/>
            <a:ext cx="3209544" cy="2407157"/>
          </a:xfrm>
          <a:prstGeom prst="rect">
            <a:avLst/>
          </a:prstGeom>
        </p:spPr>
      </p:pic>
      <p:sp>
        <p:nvSpPr>
          <p:cNvPr id="2" name="Metin kutusu 1">
            <a:extLst>
              <a:ext uri="{FF2B5EF4-FFF2-40B4-BE49-F238E27FC236}">
                <a16:creationId xmlns:a16="http://schemas.microsoft.com/office/drawing/2014/main" id="{EB8B14DF-89CC-05D7-7EA9-A60FB651BACD}"/>
              </a:ext>
            </a:extLst>
          </p:cNvPr>
          <p:cNvSpPr txBox="1"/>
          <p:nvPr/>
        </p:nvSpPr>
        <p:spPr>
          <a:xfrm>
            <a:off x="1495425" y="95250"/>
            <a:ext cx="9229725" cy="369332"/>
          </a:xfrm>
          <a:prstGeom prst="rect">
            <a:avLst/>
          </a:prstGeom>
          <a:noFill/>
        </p:spPr>
        <p:txBody>
          <a:bodyPr wrap="square" rtlCol="0">
            <a:spAutoFit/>
          </a:bodyPr>
          <a:lstStyle/>
          <a:p>
            <a:pPr algn="ctr"/>
            <a:r>
              <a:rPr lang="tr-TR" b="1" dirty="0" err="1"/>
              <a:t>Confusion</a:t>
            </a:r>
            <a:r>
              <a:rPr lang="tr-TR" b="1" dirty="0"/>
              <a:t> </a:t>
            </a:r>
            <a:r>
              <a:rPr lang="tr-TR" b="1" dirty="0" err="1"/>
              <a:t>Matrix</a:t>
            </a:r>
            <a:r>
              <a:rPr lang="tr-TR" b="1" dirty="0"/>
              <a:t> </a:t>
            </a:r>
            <a:r>
              <a:rPr lang="tr-TR" b="1" dirty="0" err="1"/>
              <a:t>for</a:t>
            </a:r>
            <a:r>
              <a:rPr lang="tr-TR" b="1" dirty="0"/>
              <a:t> Three </a:t>
            </a:r>
            <a:r>
              <a:rPr lang="tr-TR" b="1" dirty="0" err="1"/>
              <a:t>Supervised</a:t>
            </a:r>
            <a:r>
              <a:rPr lang="tr-TR" b="1" dirty="0"/>
              <a:t> Learning </a:t>
            </a:r>
            <a:r>
              <a:rPr lang="tr-TR" b="1" dirty="0" err="1"/>
              <a:t>Models</a:t>
            </a:r>
            <a:endParaRPr lang="tr-TR" b="1" dirty="0"/>
          </a:p>
        </p:txBody>
      </p:sp>
    </p:spTree>
    <p:extLst>
      <p:ext uri="{BB962C8B-B14F-4D97-AF65-F5344CB8AC3E}">
        <p14:creationId xmlns:p14="http://schemas.microsoft.com/office/powerpoint/2010/main" val="94281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77D0EE-E1F8-57F6-3B87-F3128E114582}"/>
              </a:ext>
            </a:extLst>
          </p:cNvPr>
          <p:cNvSpPr>
            <a:spLocks noGrp="1"/>
          </p:cNvSpPr>
          <p:nvPr>
            <p:ph type="title"/>
          </p:nvPr>
        </p:nvSpPr>
        <p:spPr>
          <a:xfrm>
            <a:off x="1138473" y="184178"/>
            <a:ext cx="8289454" cy="952500"/>
          </a:xfrm>
        </p:spPr>
        <p:txBody>
          <a:bodyPr anchor="ctr">
            <a:normAutofit/>
          </a:bodyPr>
          <a:lstStyle/>
          <a:p>
            <a:pPr algn="ctr"/>
            <a:r>
              <a:rPr lang="tr-TR" b="1" dirty="0"/>
              <a:t>7-) Model </a:t>
            </a:r>
            <a:r>
              <a:rPr lang="tr-TR" b="1" dirty="0" err="1"/>
              <a:t>Tuning</a:t>
            </a:r>
            <a:endParaRPr lang="tr-TR" b="1" dirty="0"/>
          </a:p>
        </p:txBody>
      </p:sp>
      <p:sp>
        <p:nvSpPr>
          <p:cNvPr id="3" name="İçerik Yer Tutucusu 2">
            <a:extLst>
              <a:ext uri="{FF2B5EF4-FFF2-40B4-BE49-F238E27FC236}">
                <a16:creationId xmlns:a16="http://schemas.microsoft.com/office/drawing/2014/main" id="{71DC8F23-E908-AE8D-6828-4EA2DA45EA11}"/>
              </a:ext>
            </a:extLst>
          </p:cNvPr>
          <p:cNvSpPr>
            <a:spLocks noGrp="1"/>
          </p:cNvSpPr>
          <p:nvPr>
            <p:ph idx="1"/>
          </p:nvPr>
        </p:nvSpPr>
        <p:spPr>
          <a:xfrm>
            <a:off x="4101467" y="1018757"/>
            <a:ext cx="3720916" cy="3560733"/>
          </a:xfrm>
        </p:spPr>
        <p:txBody>
          <a:bodyPr>
            <a:normAutofit/>
          </a:bodyPr>
          <a:lstStyle/>
          <a:p>
            <a:r>
              <a:rPr lang="tr-TR" b="1" i="0" dirty="0">
                <a:effectLst/>
                <a:latin typeface="-apple-system"/>
              </a:rPr>
              <a:t>Final Model Evaluation</a:t>
            </a:r>
          </a:p>
          <a:p>
            <a:endParaRPr lang="tr-TR" dirty="0"/>
          </a:p>
        </p:txBody>
      </p:sp>
      <p:graphicFrame>
        <p:nvGraphicFramePr>
          <p:cNvPr id="4" name="Tablo 3">
            <a:extLst>
              <a:ext uri="{FF2B5EF4-FFF2-40B4-BE49-F238E27FC236}">
                <a16:creationId xmlns:a16="http://schemas.microsoft.com/office/drawing/2014/main" id="{8C12522C-38F4-1B71-7110-8E1456BD33AF}"/>
              </a:ext>
            </a:extLst>
          </p:cNvPr>
          <p:cNvGraphicFramePr>
            <a:graphicFrameLocks noGrp="1"/>
          </p:cNvGraphicFramePr>
          <p:nvPr>
            <p:extLst>
              <p:ext uri="{D42A27DB-BD31-4B8C-83A1-F6EECF244321}">
                <p14:modId xmlns:p14="http://schemas.microsoft.com/office/powerpoint/2010/main" val="1321753828"/>
              </p:ext>
            </p:extLst>
          </p:nvPr>
        </p:nvGraphicFramePr>
        <p:xfrm>
          <a:off x="355622" y="2327438"/>
          <a:ext cx="5711355" cy="2626142"/>
        </p:xfrm>
        <a:graphic>
          <a:graphicData uri="http://schemas.openxmlformats.org/drawingml/2006/table">
            <a:tbl>
              <a:tblPr firstRow="1" bandRow="1">
                <a:tableStyleId>{3B4B98B0-60AC-42C2-AFA5-B58CD77FA1E5}</a:tableStyleId>
              </a:tblPr>
              <a:tblGrid>
                <a:gridCol w="1210385">
                  <a:extLst>
                    <a:ext uri="{9D8B030D-6E8A-4147-A177-3AD203B41FA5}">
                      <a16:colId xmlns:a16="http://schemas.microsoft.com/office/drawing/2014/main" val="857102253"/>
                    </a:ext>
                  </a:extLst>
                </a:gridCol>
                <a:gridCol w="1504407">
                  <a:extLst>
                    <a:ext uri="{9D8B030D-6E8A-4147-A177-3AD203B41FA5}">
                      <a16:colId xmlns:a16="http://schemas.microsoft.com/office/drawing/2014/main" val="150450613"/>
                    </a:ext>
                  </a:extLst>
                </a:gridCol>
                <a:gridCol w="1626915">
                  <a:extLst>
                    <a:ext uri="{9D8B030D-6E8A-4147-A177-3AD203B41FA5}">
                      <a16:colId xmlns:a16="http://schemas.microsoft.com/office/drawing/2014/main" val="961157606"/>
                    </a:ext>
                  </a:extLst>
                </a:gridCol>
                <a:gridCol w="1369648">
                  <a:extLst>
                    <a:ext uri="{9D8B030D-6E8A-4147-A177-3AD203B41FA5}">
                      <a16:colId xmlns:a16="http://schemas.microsoft.com/office/drawing/2014/main" val="4197237390"/>
                    </a:ext>
                  </a:extLst>
                </a:gridCol>
              </a:tblGrid>
              <a:tr h="1012159">
                <a:tc>
                  <a:txBody>
                    <a:bodyPr/>
                    <a:lstStyle/>
                    <a:p>
                      <a:pPr algn="ctr" fontAlgn="ctr"/>
                      <a:r>
                        <a:rPr lang="tr-TR" sz="1400" b="1">
                          <a:effectLst/>
                        </a:rPr>
                        <a:t>Metric</a:t>
                      </a:r>
                    </a:p>
                  </a:txBody>
                  <a:tcPr marL="71085" marR="71085" marT="35542" marB="35542" anchor="ctr"/>
                </a:tc>
                <a:tc>
                  <a:txBody>
                    <a:bodyPr/>
                    <a:lstStyle/>
                    <a:p>
                      <a:pPr algn="ctr" fontAlgn="ctr"/>
                      <a:r>
                        <a:rPr lang="tr-TR" sz="1400" b="1">
                          <a:effectLst/>
                        </a:rPr>
                        <a:t>Benchmark Predictor</a:t>
                      </a:r>
                    </a:p>
                  </a:txBody>
                  <a:tcPr marL="71085" marR="71085" marT="35542" marB="35542" anchor="ctr"/>
                </a:tc>
                <a:tc>
                  <a:txBody>
                    <a:bodyPr/>
                    <a:lstStyle/>
                    <a:p>
                      <a:pPr algn="ctr" fontAlgn="ctr"/>
                      <a:r>
                        <a:rPr lang="tr-TR" sz="1400" b="1" dirty="0" err="1">
                          <a:effectLst/>
                        </a:rPr>
                        <a:t>Unoptimized</a:t>
                      </a:r>
                      <a:r>
                        <a:rPr lang="tr-TR" sz="1400" b="1" dirty="0">
                          <a:effectLst/>
                        </a:rPr>
                        <a:t> Model</a:t>
                      </a:r>
                    </a:p>
                  </a:txBody>
                  <a:tcPr marL="71085" marR="71085" marT="35542" marB="35542" anchor="ctr"/>
                </a:tc>
                <a:tc>
                  <a:txBody>
                    <a:bodyPr/>
                    <a:lstStyle/>
                    <a:p>
                      <a:pPr algn="ctr" fontAlgn="ctr"/>
                      <a:r>
                        <a:rPr lang="tr-TR" sz="1400" b="1" dirty="0" err="1">
                          <a:effectLst/>
                        </a:rPr>
                        <a:t>Optimized</a:t>
                      </a:r>
                      <a:r>
                        <a:rPr lang="tr-TR" sz="1400" b="1" dirty="0">
                          <a:effectLst/>
                        </a:rPr>
                        <a:t> Model</a:t>
                      </a:r>
                    </a:p>
                  </a:txBody>
                  <a:tcPr marL="71085" marR="71085" marT="35542" marB="35542" anchor="ctr"/>
                </a:tc>
                <a:extLst>
                  <a:ext uri="{0D108BD9-81ED-4DB2-BD59-A6C34878D82A}">
                    <a16:rowId xmlns:a16="http://schemas.microsoft.com/office/drawing/2014/main" val="3930609316"/>
                  </a:ext>
                </a:extLst>
              </a:tr>
              <a:tr h="1012159">
                <a:tc>
                  <a:txBody>
                    <a:bodyPr/>
                    <a:lstStyle/>
                    <a:p>
                      <a:pPr algn="ctr" fontAlgn="ctr"/>
                      <a:r>
                        <a:rPr lang="tr-TR" sz="1400">
                          <a:effectLst/>
                        </a:rPr>
                        <a:t>Accuracy Score</a:t>
                      </a:r>
                    </a:p>
                  </a:txBody>
                  <a:tcPr marL="71085" marR="71085" marT="35542" marB="35542" anchor="ctr"/>
                </a:tc>
                <a:tc>
                  <a:txBody>
                    <a:bodyPr/>
                    <a:lstStyle/>
                    <a:p>
                      <a:pPr algn="ctr" fontAlgn="ctr"/>
                      <a:r>
                        <a:rPr lang="tr-TR" sz="1400">
                          <a:effectLst/>
                        </a:rPr>
                        <a:t>0.2478</a:t>
                      </a:r>
                    </a:p>
                  </a:txBody>
                  <a:tcPr marL="71085" marR="71085" marT="35542" marB="35542" anchor="ctr"/>
                </a:tc>
                <a:tc>
                  <a:txBody>
                    <a:bodyPr/>
                    <a:lstStyle/>
                    <a:p>
                      <a:pPr algn="ctr" fontAlgn="ctr"/>
                      <a:r>
                        <a:rPr lang="tr-TR" sz="1400">
                          <a:effectLst/>
                        </a:rPr>
                        <a:t>0.8398</a:t>
                      </a:r>
                    </a:p>
                  </a:txBody>
                  <a:tcPr marL="71085" marR="71085" marT="35542" marB="35542" anchor="ctr"/>
                </a:tc>
                <a:tc>
                  <a:txBody>
                    <a:bodyPr/>
                    <a:lstStyle/>
                    <a:p>
                      <a:pPr algn="ctr" fontAlgn="ctr"/>
                      <a:r>
                        <a:rPr lang="tr-TR" sz="1400" dirty="0">
                          <a:effectLst/>
                        </a:rPr>
                        <a:t>0.8680</a:t>
                      </a:r>
                    </a:p>
                  </a:txBody>
                  <a:tcPr marL="71085" marR="71085" marT="35542" marB="35542" anchor="ctr"/>
                </a:tc>
                <a:extLst>
                  <a:ext uri="{0D108BD9-81ED-4DB2-BD59-A6C34878D82A}">
                    <a16:rowId xmlns:a16="http://schemas.microsoft.com/office/drawing/2014/main" val="3728418761"/>
                  </a:ext>
                </a:extLst>
              </a:tr>
              <a:tr h="601824">
                <a:tc>
                  <a:txBody>
                    <a:bodyPr/>
                    <a:lstStyle/>
                    <a:p>
                      <a:pPr algn="ctr" fontAlgn="ctr"/>
                      <a:r>
                        <a:rPr lang="tr-TR" sz="1400">
                          <a:effectLst/>
                        </a:rPr>
                        <a:t>F-score</a:t>
                      </a:r>
                    </a:p>
                  </a:txBody>
                  <a:tcPr marL="71085" marR="71085" marT="35542" marB="35542" anchor="ctr"/>
                </a:tc>
                <a:tc>
                  <a:txBody>
                    <a:bodyPr/>
                    <a:lstStyle/>
                    <a:p>
                      <a:pPr algn="ctr" fontAlgn="ctr"/>
                      <a:r>
                        <a:rPr lang="tr-TR" sz="1400">
                          <a:effectLst/>
                        </a:rPr>
                        <a:t>0.2917</a:t>
                      </a:r>
                    </a:p>
                  </a:txBody>
                  <a:tcPr marL="71085" marR="71085" marT="35542" marB="35542" anchor="ctr"/>
                </a:tc>
                <a:tc>
                  <a:txBody>
                    <a:bodyPr/>
                    <a:lstStyle/>
                    <a:p>
                      <a:pPr algn="ctr" fontAlgn="ctr"/>
                      <a:r>
                        <a:rPr lang="tr-TR" sz="1400">
                          <a:effectLst/>
                        </a:rPr>
                        <a:t>0.6745</a:t>
                      </a:r>
                    </a:p>
                  </a:txBody>
                  <a:tcPr marL="71085" marR="71085" marT="35542" marB="35542" anchor="ctr"/>
                </a:tc>
                <a:tc>
                  <a:txBody>
                    <a:bodyPr/>
                    <a:lstStyle/>
                    <a:p>
                      <a:pPr algn="ctr" fontAlgn="ctr"/>
                      <a:r>
                        <a:rPr lang="tr-TR" sz="1400" dirty="0">
                          <a:effectLst/>
                        </a:rPr>
                        <a:t>0.7498</a:t>
                      </a:r>
                    </a:p>
                  </a:txBody>
                  <a:tcPr marL="71085" marR="71085" marT="35542" marB="35542" anchor="ctr"/>
                </a:tc>
                <a:extLst>
                  <a:ext uri="{0D108BD9-81ED-4DB2-BD59-A6C34878D82A}">
                    <a16:rowId xmlns:a16="http://schemas.microsoft.com/office/drawing/2014/main" val="2486765956"/>
                  </a:ext>
                </a:extLst>
              </a:tr>
            </a:tbl>
          </a:graphicData>
        </a:graphic>
      </p:graphicFrame>
      <p:sp>
        <p:nvSpPr>
          <p:cNvPr id="6" name="Metin kutusu 5">
            <a:extLst>
              <a:ext uri="{FF2B5EF4-FFF2-40B4-BE49-F238E27FC236}">
                <a16:creationId xmlns:a16="http://schemas.microsoft.com/office/drawing/2014/main" id="{F5A93B82-E626-F201-B535-3E555436A107}"/>
              </a:ext>
            </a:extLst>
          </p:cNvPr>
          <p:cNvSpPr txBox="1"/>
          <p:nvPr/>
        </p:nvSpPr>
        <p:spPr>
          <a:xfrm>
            <a:off x="2692400" y="5579208"/>
            <a:ext cx="73025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b="1" i="0" dirty="0" err="1">
                <a:solidFill>
                  <a:schemeClr val="tx2">
                    <a:lumMod val="50000"/>
                  </a:schemeClr>
                </a:solidFill>
                <a:effectLst/>
                <a:latin typeface="Consolas" panose="020B0609020204030204" pitchFamily="49" charset="0"/>
              </a:rPr>
              <a:t>AdaBoostClassifier</a:t>
            </a:r>
            <a:r>
              <a:rPr lang="en-US" b="1" i="0" dirty="0">
                <a:solidFill>
                  <a:schemeClr val="tx2">
                    <a:lumMod val="50000"/>
                  </a:schemeClr>
                </a:solidFill>
                <a:effectLst/>
                <a:latin typeface="Consolas" panose="020B0609020204030204" pitchFamily="49" charset="0"/>
              </a:rPr>
              <a:t>(</a:t>
            </a:r>
            <a:r>
              <a:rPr lang="en-US" b="1" i="0" dirty="0" err="1">
                <a:solidFill>
                  <a:schemeClr val="tx2">
                    <a:lumMod val="50000"/>
                  </a:schemeClr>
                </a:solidFill>
                <a:effectLst/>
                <a:latin typeface="Consolas" panose="020B0609020204030204" pitchFamily="49" charset="0"/>
              </a:rPr>
              <a:t>base_estimator</a:t>
            </a:r>
            <a:r>
              <a:rPr lang="en-US" b="1" i="0" dirty="0">
                <a:solidFill>
                  <a:schemeClr val="tx2">
                    <a:lumMod val="50000"/>
                  </a:schemeClr>
                </a:solidFill>
                <a:effectLst/>
                <a:latin typeface="Consolas" panose="020B0609020204030204" pitchFamily="49" charset="0"/>
              </a:rPr>
              <a:t>=</a:t>
            </a:r>
            <a:r>
              <a:rPr lang="en-US" b="1" i="0" dirty="0" err="1">
                <a:solidFill>
                  <a:schemeClr val="tx2">
                    <a:lumMod val="50000"/>
                  </a:schemeClr>
                </a:solidFill>
                <a:effectLst/>
                <a:latin typeface="Consolas" panose="020B0609020204030204" pitchFamily="49" charset="0"/>
              </a:rPr>
              <a:t>DecisionTreeClassifier</a:t>
            </a:r>
            <a:r>
              <a:rPr lang="en-US" b="1" i="0" dirty="0">
                <a:solidFill>
                  <a:schemeClr val="tx2">
                    <a:lumMod val="50000"/>
                  </a:schemeClr>
                </a:solidFill>
                <a:effectLst/>
                <a:latin typeface="Consolas" panose="020B0609020204030204" pitchFamily="49" charset="0"/>
              </a:rPr>
              <a:t>(</a:t>
            </a:r>
            <a:r>
              <a:rPr lang="en-US" b="1" i="0" dirty="0" err="1">
                <a:solidFill>
                  <a:schemeClr val="tx2">
                    <a:lumMod val="50000"/>
                  </a:schemeClr>
                </a:solidFill>
                <a:effectLst/>
                <a:latin typeface="Consolas" panose="020B0609020204030204" pitchFamily="49" charset="0"/>
              </a:rPr>
              <a:t>max_depth</a:t>
            </a:r>
            <a:r>
              <a:rPr lang="en-US" b="1" i="0" dirty="0">
                <a:solidFill>
                  <a:schemeClr val="tx2">
                    <a:lumMod val="50000"/>
                  </a:schemeClr>
                </a:solidFill>
                <a:effectLst/>
                <a:latin typeface="Consolas" panose="020B0609020204030204" pitchFamily="49" charset="0"/>
              </a:rPr>
              <a:t>=2), </a:t>
            </a:r>
            <a:r>
              <a:rPr lang="en-US" b="1" i="0" dirty="0" err="1">
                <a:solidFill>
                  <a:schemeClr val="tx2">
                    <a:lumMod val="50000"/>
                  </a:schemeClr>
                </a:solidFill>
                <a:effectLst/>
                <a:latin typeface="Consolas" panose="020B0609020204030204" pitchFamily="49" charset="0"/>
              </a:rPr>
              <a:t>learning_rate</a:t>
            </a:r>
            <a:r>
              <a:rPr lang="en-US" b="1" i="0" dirty="0">
                <a:solidFill>
                  <a:schemeClr val="tx2">
                    <a:lumMod val="50000"/>
                  </a:schemeClr>
                </a:solidFill>
                <a:effectLst/>
                <a:latin typeface="Consolas" panose="020B0609020204030204" pitchFamily="49" charset="0"/>
              </a:rPr>
              <a:t>=0.5, </a:t>
            </a:r>
            <a:r>
              <a:rPr lang="en-US" b="1" i="0" dirty="0" err="1">
                <a:solidFill>
                  <a:schemeClr val="tx2">
                    <a:lumMod val="50000"/>
                  </a:schemeClr>
                </a:solidFill>
                <a:effectLst/>
                <a:latin typeface="Consolas" panose="020B0609020204030204" pitchFamily="49" charset="0"/>
              </a:rPr>
              <a:t>n_estimators</a:t>
            </a:r>
            <a:r>
              <a:rPr lang="en-US" b="1" i="0" dirty="0">
                <a:solidFill>
                  <a:schemeClr val="tx2">
                    <a:lumMod val="50000"/>
                  </a:schemeClr>
                </a:solidFill>
                <a:effectLst/>
                <a:latin typeface="Consolas" panose="020B0609020204030204" pitchFamily="49" charset="0"/>
              </a:rPr>
              <a:t>=120)</a:t>
            </a:r>
            <a:endParaRPr lang="tr-TR" b="1" dirty="0">
              <a:solidFill>
                <a:schemeClr val="tx2">
                  <a:lumMod val="50000"/>
                </a:schemeClr>
              </a:solidFill>
            </a:endParaRPr>
          </a:p>
        </p:txBody>
      </p:sp>
      <p:pic>
        <p:nvPicPr>
          <p:cNvPr id="8" name="Resim 7" descr="metin içeren bir resim&#10;&#10;Açıklama otomatik olarak oluşturuldu">
            <a:extLst>
              <a:ext uri="{FF2B5EF4-FFF2-40B4-BE49-F238E27FC236}">
                <a16:creationId xmlns:a16="http://schemas.microsoft.com/office/drawing/2014/main" id="{2E4FC58E-C89F-9D63-67F5-B3C415DDA2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648" y="1942681"/>
            <a:ext cx="6163242" cy="3323713"/>
          </a:xfrm>
          <a:prstGeom prst="rect">
            <a:avLst/>
          </a:prstGeom>
        </p:spPr>
      </p:pic>
    </p:spTree>
    <p:extLst>
      <p:ext uri="{BB962C8B-B14F-4D97-AF65-F5344CB8AC3E}">
        <p14:creationId xmlns:p14="http://schemas.microsoft.com/office/powerpoint/2010/main" val="779016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267EEE4-6354-4F1C-9484-951F0EB92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121856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Başlık 1">
            <a:extLst>
              <a:ext uri="{FF2B5EF4-FFF2-40B4-BE49-F238E27FC236}">
                <a16:creationId xmlns:a16="http://schemas.microsoft.com/office/drawing/2014/main" id="{30252279-15DD-0305-B828-8B5066BC8926}"/>
              </a:ext>
            </a:extLst>
          </p:cNvPr>
          <p:cNvSpPr>
            <a:spLocks noGrp="1"/>
          </p:cNvSpPr>
          <p:nvPr>
            <p:ph type="title"/>
          </p:nvPr>
        </p:nvSpPr>
        <p:spPr>
          <a:xfrm>
            <a:off x="939018" y="71659"/>
            <a:ext cx="5498361" cy="704850"/>
          </a:xfrm>
        </p:spPr>
        <p:txBody>
          <a:bodyPr vert="horz" lIns="91440" tIns="45720" rIns="91440" bIns="45720" rtlCol="0" anchor="ctr">
            <a:normAutofit fontScale="90000"/>
          </a:bodyPr>
          <a:lstStyle/>
          <a:p>
            <a:r>
              <a:rPr lang="en-US" sz="2800" b="1" dirty="0">
                <a:effectLst/>
              </a:rPr>
              <a:t>8-) Feature Importance</a:t>
            </a:r>
            <a:br>
              <a:rPr lang="en-US" sz="2800" b="0" dirty="0">
                <a:effectLst/>
              </a:rPr>
            </a:br>
            <a:endParaRPr lang="en-US" sz="2800" dirty="0"/>
          </a:p>
        </p:txBody>
      </p:sp>
      <p:sp>
        <p:nvSpPr>
          <p:cNvPr id="15" name="Isosceles Triangle 14">
            <a:extLst>
              <a:ext uri="{FF2B5EF4-FFF2-40B4-BE49-F238E27FC236}">
                <a16:creationId xmlns:a16="http://schemas.microsoft.com/office/drawing/2014/main" id="{0E5A83F9-E6B8-40BD-9C0D-9A6F15650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Metin kutusu 2">
            <a:extLst>
              <a:ext uri="{FF2B5EF4-FFF2-40B4-BE49-F238E27FC236}">
                <a16:creationId xmlns:a16="http://schemas.microsoft.com/office/drawing/2014/main" id="{0C458FCC-9880-1C4F-4C41-8E951EDC2FA0}"/>
              </a:ext>
            </a:extLst>
          </p:cNvPr>
          <p:cNvSpPr txBox="1"/>
          <p:nvPr/>
        </p:nvSpPr>
        <p:spPr>
          <a:xfrm>
            <a:off x="989770" y="542925"/>
            <a:ext cx="5549732" cy="2533207"/>
          </a:xfrm>
          <a:prstGeom prst="rect">
            <a:avLst/>
          </a:prstGeom>
        </p:spPr>
        <p:txBody>
          <a:bodyPr vert="horz" lIns="91440" tIns="45720" rIns="91440" bIns="45720" rtlCol="0">
            <a:normAutofit fontScale="92500" lnSpcReduction="20000"/>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AdaBoost is a supervised learning model that has ‘</a:t>
            </a:r>
            <a:r>
              <a:rPr lang="en-US" dirty="0" err="1">
                <a:solidFill>
                  <a:schemeClr val="tx1">
                    <a:lumMod val="75000"/>
                    <a:lumOff val="25000"/>
                  </a:schemeClr>
                </a:solidFill>
              </a:rPr>
              <a:t>feature_importances</a:t>
            </a:r>
            <a:r>
              <a:rPr lang="en-US" dirty="0">
                <a:solidFill>
                  <a:schemeClr val="tx1">
                    <a:lumMod val="75000"/>
                    <a:lumOff val="25000"/>
                  </a:schemeClr>
                </a:solidFill>
              </a:rPr>
              <a:t>_’.</a:t>
            </a:r>
            <a:endParaRPr lang="tr-TR" dirty="0">
              <a:solidFill>
                <a:schemeClr val="tx1">
                  <a:lumMod val="75000"/>
                  <a:lumOff val="25000"/>
                </a:schemeClr>
              </a:solidFill>
            </a:endParaRPr>
          </a:p>
          <a:p>
            <a:pPr>
              <a:spcBef>
                <a:spcPts val="1000"/>
              </a:spcBef>
              <a:buClr>
                <a:schemeClr val="accent1"/>
              </a:buClr>
              <a:buSzPct val="80000"/>
              <a:buFont typeface="Wingdings 3" charset="2"/>
              <a:buChar char=""/>
            </a:pPr>
            <a:r>
              <a:rPr lang="tr-TR" dirty="0">
                <a:solidFill>
                  <a:schemeClr val="tx1">
                    <a:lumMod val="75000"/>
                    <a:lumOff val="25000"/>
                  </a:schemeClr>
                </a:solidFill>
              </a:rPr>
              <a:t>Top 5 </a:t>
            </a:r>
            <a:r>
              <a:rPr lang="tr-TR" dirty="0" err="1">
                <a:solidFill>
                  <a:schemeClr val="tx1">
                    <a:lumMod val="75000"/>
                    <a:lumOff val="25000"/>
                  </a:schemeClr>
                </a:solidFill>
              </a:rPr>
              <a:t>predictive</a:t>
            </a:r>
            <a:r>
              <a:rPr lang="tr-TR" dirty="0">
                <a:solidFill>
                  <a:schemeClr val="tx1">
                    <a:lumMod val="75000"/>
                    <a:lumOff val="25000"/>
                  </a:schemeClr>
                </a:solidFill>
              </a:rPr>
              <a:t> </a:t>
            </a:r>
            <a:r>
              <a:rPr lang="tr-TR" dirty="0" err="1">
                <a:solidFill>
                  <a:schemeClr val="tx1">
                    <a:lumMod val="75000"/>
                    <a:lumOff val="25000"/>
                  </a:schemeClr>
                </a:solidFill>
              </a:rPr>
              <a:t>features</a:t>
            </a:r>
            <a:r>
              <a:rPr lang="tr-TR" dirty="0">
                <a:solidFill>
                  <a:schemeClr val="tx1">
                    <a:lumMod val="75000"/>
                    <a:lumOff val="25000"/>
                  </a:schemeClr>
                </a:solidFill>
              </a:rPr>
              <a:t>:</a:t>
            </a:r>
          </a:p>
          <a:p>
            <a:pPr marL="342900" indent="-342900">
              <a:spcBef>
                <a:spcPts val="1000"/>
              </a:spcBef>
              <a:buClr>
                <a:schemeClr val="accent1"/>
              </a:buClr>
              <a:buSzPct val="80000"/>
              <a:buFont typeface="+mj-lt"/>
              <a:buAutoNum type="arabicPeriod"/>
            </a:pPr>
            <a:r>
              <a:rPr lang="tr-TR" dirty="0" err="1">
                <a:solidFill>
                  <a:schemeClr val="tx1">
                    <a:lumMod val="75000"/>
                    <a:lumOff val="25000"/>
                  </a:schemeClr>
                </a:solidFill>
              </a:rPr>
              <a:t>Capital-loss</a:t>
            </a:r>
            <a:endParaRPr lang="tr-TR" dirty="0">
              <a:solidFill>
                <a:schemeClr val="tx1">
                  <a:lumMod val="75000"/>
                  <a:lumOff val="25000"/>
                </a:schemeClr>
              </a:solidFill>
            </a:endParaRPr>
          </a:p>
          <a:p>
            <a:pPr marL="342900" indent="-342900">
              <a:spcBef>
                <a:spcPts val="1000"/>
              </a:spcBef>
              <a:buClr>
                <a:schemeClr val="accent1"/>
              </a:buClr>
              <a:buSzPct val="80000"/>
              <a:buFont typeface="+mj-lt"/>
              <a:buAutoNum type="arabicPeriod"/>
            </a:pPr>
            <a:r>
              <a:rPr lang="tr-TR" dirty="0">
                <a:solidFill>
                  <a:schemeClr val="tx1">
                    <a:lumMod val="75000"/>
                    <a:lumOff val="25000"/>
                  </a:schemeClr>
                </a:solidFill>
              </a:rPr>
              <a:t>Age</a:t>
            </a:r>
          </a:p>
          <a:p>
            <a:pPr marL="342900" indent="-342900">
              <a:spcBef>
                <a:spcPts val="1000"/>
              </a:spcBef>
              <a:buClr>
                <a:schemeClr val="accent1"/>
              </a:buClr>
              <a:buSzPct val="80000"/>
              <a:buFont typeface="+mj-lt"/>
              <a:buAutoNum type="arabicPeriod"/>
            </a:pPr>
            <a:r>
              <a:rPr lang="tr-TR" dirty="0" err="1">
                <a:solidFill>
                  <a:schemeClr val="tx1">
                    <a:lumMod val="75000"/>
                    <a:lumOff val="25000"/>
                  </a:schemeClr>
                </a:solidFill>
              </a:rPr>
              <a:t>Capital-gain</a:t>
            </a:r>
            <a:endParaRPr lang="tr-TR" dirty="0">
              <a:solidFill>
                <a:schemeClr val="tx1">
                  <a:lumMod val="75000"/>
                  <a:lumOff val="25000"/>
                </a:schemeClr>
              </a:solidFill>
            </a:endParaRPr>
          </a:p>
          <a:p>
            <a:pPr marL="342900" indent="-342900">
              <a:spcBef>
                <a:spcPts val="1000"/>
              </a:spcBef>
              <a:buClr>
                <a:schemeClr val="accent1"/>
              </a:buClr>
              <a:buSzPct val="80000"/>
              <a:buFont typeface="+mj-lt"/>
              <a:buAutoNum type="arabicPeriod"/>
            </a:pPr>
            <a:r>
              <a:rPr lang="tr-TR" dirty="0" err="1">
                <a:solidFill>
                  <a:schemeClr val="tx1">
                    <a:lumMod val="75000"/>
                    <a:lumOff val="25000"/>
                  </a:schemeClr>
                </a:solidFill>
              </a:rPr>
              <a:t>Hours</a:t>
            </a:r>
            <a:r>
              <a:rPr lang="tr-TR" dirty="0">
                <a:solidFill>
                  <a:schemeClr val="tx1">
                    <a:lumMod val="75000"/>
                    <a:lumOff val="25000"/>
                  </a:schemeClr>
                </a:solidFill>
              </a:rPr>
              <a:t> </a:t>
            </a:r>
            <a:r>
              <a:rPr lang="tr-TR" dirty="0" err="1">
                <a:solidFill>
                  <a:schemeClr val="tx1">
                    <a:lumMod val="75000"/>
                    <a:lumOff val="25000"/>
                  </a:schemeClr>
                </a:solidFill>
              </a:rPr>
              <a:t>per</a:t>
            </a:r>
            <a:r>
              <a:rPr lang="tr-TR" dirty="0">
                <a:solidFill>
                  <a:schemeClr val="tx1">
                    <a:lumMod val="75000"/>
                    <a:lumOff val="25000"/>
                  </a:schemeClr>
                </a:solidFill>
              </a:rPr>
              <a:t> </a:t>
            </a:r>
            <a:r>
              <a:rPr lang="tr-TR" dirty="0" err="1">
                <a:solidFill>
                  <a:schemeClr val="tx1">
                    <a:lumMod val="75000"/>
                    <a:lumOff val="25000"/>
                  </a:schemeClr>
                </a:solidFill>
              </a:rPr>
              <a:t>week</a:t>
            </a:r>
            <a:endParaRPr lang="tr-TR" dirty="0">
              <a:solidFill>
                <a:schemeClr val="tx1">
                  <a:lumMod val="75000"/>
                  <a:lumOff val="25000"/>
                </a:schemeClr>
              </a:solidFill>
            </a:endParaRPr>
          </a:p>
          <a:p>
            <a:pPr marL="342900" indent="-342900">
              <a:spcBef>
                <a:spcPts val="1000"/>
              </a:spcBef>
              <a:buClr>
                <a:schemeClr val="accent1"/>
              </a:buClr>
              <a:buSzPct val="80000"/>
              <a:buFont typeface="+mj-lt"/>
              <a:buAutoNum type="arabicPeriod"/>
            </a:pPr>
            <a:r>
              <a:rPr lang="tr-TR" dirty="0" err="1">
                <a:solidFill>
                  <a:schemeClr val="tx1">
                    <a:lumMod val="75000"/>
                    <a:lumOff val="25000"/>
                  </a:schemeClr>
                </a:solidFill>
              </a:rPr>
              <a:t>Education</a:t>
            </a:r>
            <a:r>
              <a:rPr lang="tr-TR" dirty="0">
                <a:solidFill>
                  <a:schemeClr val="tx1">
                    <a:lumMod val="75000"/>
                    <a:lumOff val="25000"/>
                  </a:schemeClr>
                </a:solidFill>
              </a:rPr>
              <a:t> </a:t>
            </a:r>
            <a:r>
              <a:rPr lang="tr-TR" dirty="0" err="1">
                <a:solidFill>
                  <a:schemeClr val="tx1">
                    <a:lumMod val="75000"/>
                    <a:lumOff val="25000"/>
                  </a:schemeClr>
                </a:solidFill>
              </a:rPr>
              <a:t>Number</a:t>
            </a:r>
            <a:endParaRPr lang="tr-TR" dirty="0">
              <a:solidFill>
                <a:schemeClr val="tx1">
                  <a:lumMod val="75000"/>
                  <a:lumOff val="25000"/>
                </a:schemeClr>
              </a:solidFill>
            </a:endParaRPr>
          </a:p>
        </p:txBody>
      </p:sp>
      <p:pic>
        <p:nvPicPr>
          <p:cNvPr id="8" name="Resim 7" descr="metin içeren bir resim&#10;&#10;Açıklama otomatik olarak oluşturuldu">
            <a:extLst>
              <a:ext uri="{FF2B5EF4-FFF2-40B4-BE49-F238E27FC236}">
                <a16:creationId xmlns:a16="http://schemas.microsoft.com/office/drawing/2014/main" id="{D5D49ADE-9650-8A23-0626-B6AA0AC5BABF}"/>
              </a:ext>
            </a:extLst>
          </p:cNvPr>
          <p:cNvPicPr>
            <a:picLocks noChangeAspect="1"/>
          </p:cNvPicPr>
          <p:nvPr/>
        </p:nvPicPr>
        <p:blipFill rotWithShape="1">
          <a:blip r:embed="rId2">
            <a:extLst>
              <a:ext uri="{28A0092B-C50C-407E-A947-70E740481C1C}">
                <a14:useLocalDpi xmlns:a14="http://schemas.microsoft.com/office/drawing/2010/main" val="0"/>
              </a:ext>
            </a:extLst>
          </a:blip>
          <a:srcRect l="4355" r="6005" b="3"/>
          <a:stretch/>
        </p:blipFill>
        <p:spPr>
          <a:xfrm>
            <a:off x="7159834" y="2018247"/>
            <a:ext cx="4657341" cy="3428996"/>
          </a:xfrm>
          <a:prstGeom prst="rect">
            <a:avLst/>
          </a:prstGeom>
        </p:spPr>
      </p:pic>
      <p:pic>
        <p:nvPicPr>
          <p:cNvPr id="10" name="Resim 9">
            <a:extLst>
              <a:ext uri="{FF2B5EF4-FFF2-40B4-BE49-F238E27FC236}">
                <a16:creationId xmlns:a16="http://schemas.microsoft.com/office/drawing/2014/main" id="{E9F061E4-F75E-5D3B-6400-3349715A8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18" y="3249410"/>
            <a:ext cx="5849166" cy="3172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65592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F9B295-E536-C8D5-4A85-E5287E411121}"/>
              </a:ext>
            </a:extLst>
          </p:cNvPr>
          <p:cNvSpPr>
            <a:spLocks noGrp="1"/>
          </p:cNvSpPr>
          <p:nvPr>
            <p:ph type="title"/>
          </p:nvPr>
        </p:nvSpPr>
        <p:spPr/>
        <p:txBody>
          <a:bodyPr/>
          <a:lstStyle/>
          <a:p>
            <a:r>
              <a:rPr lang="tr-TR" b="1" i="0" dirty="0">
                <a:effectLst/>
                <a:latin typeface="-apple-system"/>
              </a:rPr>
              <a:t>9-) </a:t>
            </a:r>
            <a:r>
              <a:rPr lang="tr-TR" b="1" i="0" dirty="0" err="1">
                <a:effectLst/>
                <a:latin typeface="-apple-system"/>
              </a:rPr>
              <a:t>Feature</a:t>
            </a:r>
            <a:r>
              <a:rPr lang="tr-TR" b="1" i="0" dirty="0">
                <a:effectLst/>
                <a:latin typeface="-apple-system"/>
              </a:rPr>
              <a:t> </a:t>
            </a:r>
            <a:r>
              <a:rPr lang="tr-TR" b="1" i="0" dirty="0" err="1">
                <a:effectLst/>
                <a:latin typeface="-apple-system"/>
              </a:rPr>
              <a:t>Selection</a:t>
            </a:r>
            <a:br>
              <a:rPr lang="tr-TR" b="1" i="0" dirty="0">
                <a:effectLst/>
                <a:latin typeface="-apple-system"/>
              </a:rPr>
            </a:br>
            <a:endParaRPr lang="tr-TR" dirty="0"/>
          </a:p>
        </p:txBody>
      </p:sp>
      <p:pic>
        <p:nvPicPr>
          <p:cNvPr id="5" name="İçerik Yer Tutucusu 4">
            <a:extLst>
              <a:ext uri="{FF2B5EF4-FFF2-40B4-BE49-F238E27FC236}">
                <a16:creationId xmlns:a16="http://schemas.microsoft.com/office/drawing/2014/main" id="{B9CBD107-F23E-C4E3-6C75-D7435593E4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7027" y="3776326"/>
            <a:ext cx="1120332" cy="1120332"/>
          </a:xfrm>
        </p:spPr>
      </p:pic>
      <p:sp>
        <p:nvSpPr>
          <p:cNvPr id="6" name="Metin kutusu 5">
            <a:extLst>
              <a:ext uri="{FF2B5EF4-FFF2-40B4-BE49-F238E27FC236}">
                <a16:creationId xmlns:a16="http://schemas.microsoft.com/office/drawing/2014/main" id="{87157B10-B490-B9BC-614B-55E4BBACD988}"/>
              </a:ext>
            </a:extLst>
          </p:cNvPr>
          <p:cNvSpPr txBox="1"/>
          <p:nvPr/>
        </p:nvSpPr>
        <p:spPr>
          <a:xfrm>
            <a:off x="11096624" y="6627168"/>
            <a:ext cx="1228725" cy="230832"/>
          </a:xfrm>
          <a:prstGeom prst="rect">
            <a:avLst/>
          </a:prstGeom>
          <a:noFill/>
        </p:spPr>
        <p:txBody>
          <a:bodyPr wrap="square" rtlCol="0">
            <a:spAutoFit/>
          </a:bodyPr>
          <a:lstStyle/>
          <a:p>
            <a:pPr algn="l"/>
            <a:r>
              <a:rPr lang="tr-TR" sz="900" b="0" i="0" dirty="0" err="1">
                <a:solidFill>
                  <a:srgbClr val="5F7D95"/>
                </a:solidFill>
                <a:effectLst/>
                <a:latin typeface="Proxima Nova"/>
              </a:rPr>
              <a:t>image:Flaticon.com</a:t>
            </a:r>
            <a:endParaRPr lang="tr-TR" sz="900" dirty="0"/>
          </a:p>
        </p:txBody>
      </p:sp>
      <p:sp>
        <p:nvSpPr>
          <p:cNvPr id="7" name="Metin kutusu 6">
            <a:extLst>
              <a:ext uri="{FF2B5EF4-FFF2-40B4-BE49-F238E27FC236}">
                <a16:creationId xmlns:a16="http://schemas.microsoft.com/office/drawing/2014/main" id="{38BAA41E-B3A7-8175-1732-4684C3017780}"/>
              </a:ext>
            </a:extLst>
          </p:cNvPr>
          <p:cNvSpPr txBox="1"/>
          <p:nvPr/>
        </p:nvSpPr>
        <p:spPr>
          <a:xfrm>
            <a:off x="876300" y="1438275"/>
            <a:ext cx="8277225" cy="2031325"/>
          </a:xfrm>
          <a:prstGeom prst="rect">
            <a:avLst/>
          </a:prstGeom>
          <a:noFill/>
        </p:spPr>
        <p:txBody>
          <a:bodyPr wrap="square" rtlCol="0">
            <a:spAutoFit/>
          </a:bodyPr>
          <a:lstStyle/>
          <a:p>
            <a:pPr algn="l"/>
            <a:r>
              <a:rPr lang="tr-TR" dirty="0" err="1"/>
              <a:t>It</a:t>
            </a:r>
            <a:r>
              <a:rPr lang="tr-TR" dirty="0"/>
              <a:t> is </a:t>
            </a:r>
            <a:r>
              <a:rPr lang="tr-TR" dirty="0" err="1"/>
              <a:t>the</a:t>
            </a:r>
            <a:r>
              <a:rPr lang="tr-TR" dirty="0"/>
              <a:t> </a:t>
            </a:r>
            <a:r>
              <a:rPr lang="tr-TR" dirty="0" err="1"/>
              <a:t>process</a:t>
            </a:r>
            <a:r>
              <a:rPr lang="tr-TR" dirty="0"/>
              <a:t> of </a:t>
            </a:r>
            <a:r>
              <a:rPr lang="tr-TR" dirty="0" err="1"/>
              <a:t>reducing</a:t>
            </a:r>
            <a:r>
              <a:rPr lang="tr-TR" dirty="0"/>
              <a:t> </a:t>
            </a:r>
            <a:r>
              <a:rPr lang="tr-TR" dirty="0" err="1"/>
              <a:t>the</a:t>
            </a:r>
            <a:r>
              <a:rPr lang="tr-TR" dirty="0"/>
              <a:t> </a:t>
            </a:r>
            <a:r>
              <a:rPr lang="tr-TR" dirty="0" err="1"/>
              <a:t>input</a:t>
            </a:r>
            <a:r>
              <a:rPr lang="tr-TR" dirty="0"/>
              <a:t> </a:t>
            </a:r>
            <a:r>
              <a:rPr lang="tr-TR" dirty="0" err="1"/>
              <a:t>variable</a:t>
            </a:r>
            <a:r>
              <a:rPr lang="tr-TR" dirty="0"/>
              <a:t> </a:t>
            </a:r>
            <a:r>
              <a:rPr lang="tr-TR" dirty="0" err="1"/>
              <a:t>to</a:t>
            </a:r>
            <a:r>
              <a:rPr lang="tr-TR" dirty="0"/>
              <a:t> a model </a:t>
            </a:r>
            <a:r>
              <a:rPr lang="tr-TR" dirty="0" err="1"/>
              <a:t>by</a:t>
            </a:r>
            <a:r>
              <a:rPr lang="tr-TR" dirty="0"/>
              <a:t> </a:t>
            </a:r>
            <a:r>
              <a:rPr lang="tr-TR" dirty="0" err="1"/>
              <a:t>using</a:t>
            </a:r>
            <a:r>
              <a:rPr lang="tr-TR" dirty="0"/>
              <a:t> </a:t>
            </a:r>
            <a:r>
              <a:rPr lang="tr-TR" dirty="0" err="1"/>
              <a:t>only</a:t>
            </a:r>
            <a:r>
              <a:rPr lang="tr-TR" dirty="0"/>
              <a:t> </a:t>
            </a:r>
            <a:r>
              <a:rPr lang="tr-TR" dirty="0" err="1"/>
              <a:t>relevant</a:t>
            </a:r>
            <a:r>
              <a:rPr lang="tr-TR" dirty="0"/>
              <a:t> data </a:t>
            </a:r>
            <a:r>
              <a:rPr lang="tr-TR" dirty="0" err="1"/>
              <a:t>and</a:t>
            </a:r>
            <a:r>
              <a:rPr lang="tr-TR" dirty="0"/>
              <a:t> </a:t>
            </a:r>
            <a:r>
              <a:rPr lang="tr-TR" dirty="0" err="1"/>
              <a:t>getting</a:t>
            </a:r>
            <a:r>
              <a:rPr lang="tr-TR" dirty="0"/>
              <a:t> </a:t>
            </a:r>
            <a:r>
              <a:rPr lang="tr-TR" dirty="0" err="1"/>
              <a:t>rid</a:t>
            </a:r>
            <a:r>
              <a:rPr lang="tr-TR" dirty="0"/>
              <a:t> of </a:t>
            </a:r>
            <a:r>
              <a:rPr lang="tr-TR" dirty="0" err="1"/>
              <a:t>noise</a:t>
            </a:r>
            <a:r>
              <a:rPr lang="tr-TR" dirty="0"/>
              <a:t> in </a:t>
            </a:r>
            <a:r>
              <a:rPr lang="tr-TR" dirty="0" err="1"/>
              <a:t>the</a:t>
            </a:r>
            <a:r>
              <a:rPr lang="tr-TR" dirty="0"/>
              <a:t> data.</a:t>
            </a:r>
          </a:p>
          <a:p>
            <a:pPr algn="l"/>
            <a:endParaRPr lang="tr-TR" dirty="0"/>
          </a:p>
          <a:p>
            <a:pPr algn="l"/>
            <a:r>
              <a:rPr lang="tr-TR" dirty="0"/>
              <a:t>How </a:t>
            </a:r>
            <a:r>
              <a:rPr lang="tr-TR" dirty="0" err="1"/>
              <a:t>does</a:t>
            </a:r>
            <a:r>
              <a:rPr lang="tr-TR" dirty="0"/>
              <a:t> it </a:t>
            </a:r>
            <a:r>
              <a:rPr lang="tr-TR" dirty="0" err="1"/>
              <a:t>help</a:t>
            </a:r>
            <a:r>
              <a:rPr lang="tr-TR" dirty="0"/>
              <a:t>?</a:t>
            </a:r>
          </a:p>
          <a:p>
            <a:pPr algn="l"/>
            <a:r>
              <a:rPr lang="tr-TR" dirty="0"/>
              <a:t>1-) </a:t>
            </a:r>
            <a:r>
              <a:rPr lang="tr-TR" dirty="0" err="1"/>
              <a:t>Hinders</a:t>
            </a:r>
            <a:r>
              <a:rPr lang="tr-TR" dirty="0"/>
              <a:t> </a:t>
            </a:r>
            <a:r>
              <a:rPr lang="tr-TR" dirty="0" err="1"/>
              <a:t>Overfitting</a:t>
            </a:r>
            <a:endParaRPr lang="tr-TR" dirty="0"/>
          </a:p>
          <a:p>
            <a:pPr algn="l"/>
            <a:r>
              <a:rPr lang="tr-TR" dirty="0"/>
              <a:t>2-) </a:t>
            </a:r>
            <a:r>
              <a:rPr lang="tr-TR" dirty="0" err="1"/>
              <a:t>Improved</a:t>
            </a:r>
            <a:r>
              <a:rPr lang="tr-TR" dirty="0"/>
              <a:t> </a:t>
            </a:r>
            <a:r>
              <a:rPr lang="tr-TR" dirty="0" err="1"/>
              <a:t>Accuraccy</a:t>
            </a:r>
            <a:endParaRPr lang="tr-TR" dirty="0"/>
          </a:p>
          <a:p>
            <a:pPr algn="l"/>
            <a:r>
              <a:rPr lang="tr-TR" dirty="0"/>
              <a:t>3-) </a:t>
            </a:r>
            <a:r>
              <a:rPr lang="tr-TR" dirty="0" err="1"/>
              <a:t>Reduce</a:t>
            </a:r>
            <a:r>
              <a:rPr lang="tr-TR" dirty="0"/>
              <a:t> Training Time</a:t>
            </a:r>
          </a:p>
        </p:txBody>
      </p:sp>
      <p:pic>
        <p:nvPicPr>
          <p:cNvPr id="11" name="Resim 10" descr="metin içeren bir resim&#10;&#10;Açıklama otomatik olarak oluşturuldu">
            <a:extLst>
              <a:ext uri="{FF2B5EF4-FFF2-40B4-BE49-F238E27FC236}">
                <a16:creationId xmlns:a16="http://schemas.microsoft.com/office/drawing/2014/main" id="{FF60DF3A-2D9D-6072-80E6-8CE822441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136" y="1652840"/>
            <a:ext cx="5658210" cy="5089744"/>
          </a:xfrm>
          <a:prstGeom prst="rect">
            <a:avLst/>
          </a:prstGeom>
        </p:spPr>
      </p:pic>
    </p:spTree>
    <p:extLst>
      <p:ext uri="{BB962C8B-B14F-4D97-AF65-F5344CB8AC3E}">
        <p14:creationId xmlns:p14="http://schemas.microsoft.com/office/powerpoint/2010/main" val="1892516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CFF59F-A3FC-E2F1-6CD6-B4463A64C76D}"/>
              </a:ext>
            </a:extLst>
          </p:cNvPr>
          <p:cNvSpPr>
            <a:spLocks noGrp="1"/>
          </p:cNvSpPr>
          <p:nvPr>
            <p:ph type="title"/>
          </p:nvPr>
        </p:nvSpPr>
        <p:spPr/>
        <p:txBody>
          <a:bodyPr/>
          <a:lstStyle/>
          <a:p>
            <a:r>
              <a:rPr lang="tr-TR" b="1" dirty="0"/>
              <a:t>10-) </a:t>
            </a:r>
            <a:r>
              <a:rPr lang="tr-TR" b="1" dirty="0" err="1"/>
              <a:t>References</a:t>
            </a:r>
            <a:endParaRPr lang="tr-TR" b="1" dirty="0"/>
          </a:p>
        </p:txBody>
      </p:sp>
      <p:sp>
        <p:nvSpPr>
          <p:cNvPr id="3" name="İçerik Yer Tutucusu 2">
            <a:extLst>
              <a:ext uri="{FF2B5EF4-FFF2-40B4-BE49-F238E27FC236}">
                <a16:creationId xmlns:a16="http://schemas.microsoft.com/office/drawing/2014/main" id="{850BBCB2-51F0-0515-899D-E9B2E1233697}"/>
              </a:ext>
            </a:extLst>
          </p:cNvPr>
          <p:cNvSpPr>
            <a:spLocks noGrp="1"/>
          </p:cNvSpPr>
          <p:nvPr>
            <p:ph idx="1"/>
          </p:nvPr>
        </p:nvSpPr>
        <p:spPr/>
        <p:txBody>
          <a:bodyPr/>
          <a:lstStyle/>
          <a:p>
            <a:pPr>
              <a:buFont typeface="+mj-lt"/>
              <a:buAutoNum type="arabicPeriod"/>
            </a:pPr>
            <a:r>
              <a:rPr lang="tr-TR" i="1" dirty="0">
                <a:solidFill>
                  <a:schemeClr val="bg1">
                    <a:lumMod val="65000"/>
                  </a:schemeClr>
                </a:solidFill>
                <a:effectLst/>
                <a:hlinkClick r:id="rId2">
                  <a:extLst>
                    <a:ext uri="{A12FA001-AC4F-418D-AE19-62706E023703}">
                      <ahyp:hlinkClr xmlns:ahyp="http://schemas.microsoft.com/office/drawing/2018/hyperlinkcolor" val="tx"/>
                    </a:ext>
                  </a:extLst>
                </a:hlinkClick>
              </a:rPr>
              <a:t>https://cseweb.ucsd.edu/classes/sp15/cse190-c/reports/sp15/048.pdf</a:t>
            </a:r>
            <a:endParaRPr lang="tr-TR" i="1" dirty="0">
              <a:solidFill>
                <a:schemeClr val="bg1">
                  <a:lumMod val="65000"/>
                </a:schemeClr>
              </a:solidFill>
              <a:effectLst/>
            </a:endParaRPr>
          </a:p>
          <a:p>
            <a:pPr>
              <a:buFont typeface="+mj-lt"/>
              <a:buAutoNum type="arabicPeriod"/>
            </a:pPr>
            <a:r>
              <a:rPr lang="tr-TR" i="1" dirty="0">
                <a:solidFill>
                  <a:schemeClr val="bg1">
                    <a:lumMod val="65000"/>
                  </a:schemeClr>
                </a:solidFill>
                <a:hlinkClick r:id="rId3">
                  <a:extLst>
                    <a:ext uri="{A12FA001-AC4F-418D-AE19-62706E023703}">
                      <ahyp:hlinkClr xmlns:ahyp="http://schemas.microsoft.com/office/drawing/2018/hyperlinkcolor" val="tx"/>
                    </a:ext>
                  </a:extLst>
                </a:hlinkClick>
              </a:rPr>
              <a:t>https://www.ncbi.nlm.nih.gov/pmc/articles/PMC4120293/#:~:text=The%20log%20transformation%20is%2C%20arguably,normal%20or%20near%20normal%20distribution</a:t>
            </a:r>
            <a:r>
              <a:rPr lang="tr-TR" i="1" dirty="0">
                <a:solidFill>
                  <a:schemeClr val="bg1">
                    <a:lumMod val="65000"/>
                  </a:schemeClr>
                </a:solidFill>
              </a:rPr>
              <a:t>.</a:t>
            </a:r>
          </a:p>
          <a:p>
            <a:pPr>
              <a:buFont typeface="+mj-lt"/>
              <a:buAutoNum type="arabicPeriod"/>
            </a:pPr>
            <a:r>
              <a:rPr lang="tr-TR" i="1" dirty="0">
                <a:solidFill>
                  <a:schemeClr val="bg1">
                    <a:lumMod val="65000"/>
                  </a:schemeClr>
                </a:solidFill>
                <a:hlinkClick r:id="rId4">
                  <a:extLst>
                    <a:ext uri="{A12FA001-AC4F-418D-AE19-62706E023703}">
                      <ahyp:hlinkClr xmlns:ahyp="http://schemas.microsoft.com/office/drawing/2018/hyperlinkcolor" val="tx"/>
                    </a:ext>
                  </a:extLst>
                </a:hlinkClick>
              </a:rPr>
              <a:t>https://machinelearningmastery.com/how-to-develop-and-evaluate-naive-classifier-strategies-using-probability/#:~:text=A%20naive%20classifier%20model%20is,order%20to%20make%20a%20prediction</a:t>
            </a:r>
            <a:r>
              <a:rPr lang="tr-TR" i="1" dirty="0">
                <a:solidFill>
                  <a:schemeClr val="bg1">
                    <a:lumMod val="65000"/>
                  </a:schemeClr>
                </a:solidFill>
              </a:rPr>
              <a:t>.</a:t>
            </a:r>
          </a:p>
          <a:p>
            <a:pPr>
              <a:buFont typeface="+mj-lt"/>
              <a:buAutoNum type="arabicPeriod"/>
            </a:pPr>
            <a:r>
              <a:rPr lang="en-US" i="1" dirty="0">
                <a:solidFill>
                  <a:schemeClr val="bg1">
                    <a:lumMod val="65000"/>
                  </a:schemeClr>
                </a:solidFill>
              </a:rPr>
              <a:t>Hard-Rock Stability Analysis for Span Design in Entry-Type Excavations with Learning Classifiers - Scientific Figure on ResearchGate. Available from: https://www.researchgate.net/figure/Classification-of-data-by-support-vector-machine-SVM_fig8_304611323 [accessed 1 Mar, 2023]</a:t>
            </a:r>
            <a:endParaRPr lang="tr-TR" i="1" dirty="0">
              <a:solidFill>
                <a:schemeClr val="bg1">
                  <a:lumMod val="65000"/>
                </a:schemeClr>
              </a:solidFill>
            </a:endParaRPr>
          </a:p>
          <a:p>
            <a:pPr>
              <a:buFont typeface="+mj-lt"/>
              <a:buAutoNum type="arabicPeriod"/>
            </a:pPr>
            <a:endParaRPr lang="tr-TR" dirty="0"/>
          </a:p>
          <a:p>
            <a:pPr>
              <a:buFont typeface="+mj-lt"/>
              <a:buAutoNum type="arabicPeriod"/>
            </a:pPr>
            <a:endParaRPr lang="tr-TR" b="0" dirty="0">
              <a:solidFill>
                <a:srgbClr val="383A42"/>
              </a:solidFill>
              <a:effectLst/>
            </a:endParaRPr>
          </a:p>
          <a:p>
            <a:pPr marL="0" indent="0">
              <a:buNone/>
            </a:pPr>
            <a:endParaRPr lang="tr-TR" dirty="0"/>
          </a:p>
        </p:txBody>
      </p:sp>
    </p:spTree>
    <p:extLst>
      <p:ext uri="{BB962C8B-B14F-4D97-AF65-F5344CB8AC3E}">
        <p14:creationId xmlns:p14="http://schemas.microsoft.com/office/powerpoint/2010/main" val="266006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E313CB-8742-A5BB-59F8-72D054C08ED2}"/>
              </a:ext>
            </a:extLst>
          </p:cNvPr>
          <p:cNvSpPr>
            <a:spLocks noGrp="1"/>
          </p:cNvSpPr>
          <p:nvPr>
            <p:ph type="title"/>
          </p:nvPr>
        </p:nvSpPr>
        <p:spPr/>
        <p:txBody>
          <a:bodyPr/>
          <a:lstStyle/>
          <a:p>
            <a:r>
              <a:rPr lang="tr-TR" dirty="0"/>
              <a:t>11-) </a:t>
            </a:r>
            <a:r>
              <a:rPr lang="tr-TR" dirty="0" err="1"/>
              <a:t>Discussion</a:t>
            </a:r>
            <a:endParaRPr lang="tr-TR" dirty="0"/>
          </a:p>
        </p:txBody>
      </p:sp>
      <p:sp>
        <p:nvSpPr>
          <p:cNvPr id="3" name="İçerik Yer Tutucusu 2">
            <a:extLst>
              <a:ext uri="{FF2B5EF4-FFF2-40B4-BE49-F238E27FC236}">
                <a16:creationId xmlns:a16="http://schemas.microsoft.com/office/drawing/2014/main" id="{2193349F-EA1D-8F6E-98D2-242B4ECF26A8}"/>
              </a:ext>
            </a:extLst>
          </p:cNvPr>
          <p:cNvSpPr>
            <a:spLocks noGrp="1"/>
          </p:cNvSpPr>
          <p:nvPr>
            <p:ph idx="1"/>
          </p:nvPr>
        </p:nvSpPr>
        <p:spPr/>
        <p:txBody>
          <a:bodyPr/>
          <a:lstStyle/>
          <a:p>
            <a:pPr marL="0" indent="0">
              <a:buNone/>
            </a:pPr>
            <a:r>
              <a:rPr lang="tr-TR" b="1" dirty="0" err="1"/>
              <a:t>Strong</a:t>
            </a:r>
            <a:r>
              <a:rPr lang="tr-TR" b="1" dirty="0"/>
              <a:t> </a:t>
            </a:r>
            <a:r>
              <a:rPr lang="tr-TR" b="1" dirty="0" err="1"/>
              <a:t>sides</a:t>
            </a:r>
            <a:r>
              <a:rPr lang="tr-TR" b="1" dirty="0"/>
              <a:t>:</a:t>
            </a:r>
          </a:p>
          <a:p>
            <a:r>
              <a:rPr lang="tr-TR" dirty="0"/>
              <a:t>Model </a:t>
            </a:r>
            <a:r>
              <a:rPr lang="tr-TR" dirty="0" err="1"/>
              <a:t>Implementation</a:t>
            </a:r>
            <a:endParaRPr lang="tr-TR" dirty="0"/>
          </a:p>
          <a:p>
            <a:endParaRPr lang="tr-TR" dirty="0"/>
          </a:p>
          <a:p>
            <a:pPr marL="0" indent="0">
              <a:buNone/>
            </a:pPr>
            <a:r>
              <a:rPr lang="tr-TR" b="1" dirty="0" err="1"/>
              <a:t>Weak</a:t>
            </a:r>
            <a:r>
              <a:rPr lang="tr-TR" b="1" dirty="0"/>
              <a:t> </a:t>
            </a:r>
            <a:r>
              <a:rPr lang="tr-TR" b="1" dirty="0" err="1"/>
              <a:t>sides</a:t>
            </a:r>
            <a:r>
              <a:rPr lang="tr-TR" b="1" dirty="0"/>
              <a:t>:</a:t>
            </a:r>
          </a:p>
          <a:p>
            <a:r>
              <a:rPr lang="tr-TR" dirty="0" err="1"/>
              <a:t>Exploratory</a:t>
            </a:r>
            <a:r>
              <a:rPr lang="tr-TR" dirty="0"/>
              <a:t> Data Analysis</a:t>
            </a:r>
          </a:p>
          <a:p>
            <a:r>
              <a:rPr lang="tr-TR" dirty="0" err="1"/>
              <a:t>Feature</a:t>
            </a:r>
            <a:r>
              <a:rPr lang="tr-TR" dirty="0"/>
              <a:t> </a:t>
            </a:r>
            <a:r>
              <a:rPr lang="tr-TR" dirty="0" err="1"/>
              <a:t>Engineering</a:t>
            </a:r>
            <a:endParaRPr lang="tr-TR" dirty="0"/>
          </a:p>
          <a:p>
            <a:endParaRPr lang="tr-TR" dirty="0"/>
          </a:p>
          <a:p>
            <a:pPr marL="0" indent="0">
              <a:buNone/>
            </a:pPr>
            <a:r>
              <a:rPr lang="tr-TR" b="1" dirty="0" err="1"/>
              <a:t>What</a:t>
            </a:r>
            <a:r>
              <a:rPr lang="tr-TR" b="1" dirty="0"/>
              <a:t> </a:t>
            </a:r>
            <a:r>
              <a:rPr lang="tr-TR" b="1" dirty="0" err="1"/>
              <a:t>could</a:t>
            </a:r>
            <a:r>
              <a:rPr lang="tr-TR" b="1" dirty="0"/>
              <a:t> be </a:t>
            </a:r>
            <a:r>
              <a:rPr lang="tr-TR" b="1" dirty="0" err="1"/>
              <a:t>better</a:t>
            </a:r>
            <a:r>
              <a:rPr lang="tr-TR" b="1" dirty="0"/>
              <a:t>?</a:t>
            </a:r>
          </a:p>
          <a:p>
            <a:r>
              <a:rPr lang="tr-TR" dirty="0"/>
              <a:t>Data </a:t>
            </a:r>
            <a:r>
              <a:rPr lang="tr-TR" dirty="0" err="1"/>
              <a:t>Pre-processing</a:t>
            </a:r>
            <a:endParaRPr lang="tr-TR" dirty="0"/>
          </a:p>
        </p:txBody>
      </p:sp>
    </p:spTree>
    <p:extLst>
      <p:ext uri="{BB962C8B-B14F-4D97-AF65-F5344CB8AC3E}">
        <p14:creationId xmlns:p14="http://schemas.microsoft.com/office/powerpoint/2010/main" val="82453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ECBF98-AEF1-CD42-1A5E-3D134F74BB0D}"/>
              </a:ext>
            </a:extLst>
          </p:cNvPr>
          <p:cNvSpPr>
            <a:spLocks noGrp="1"/>
          </p:cNvSpPr>
          <p:nvPr>
            <p:ph type="title"/>
          </p:nvPr>
        </p:nvSpPr>
        <p:spPr>
          <a:xfrm>
            <a:off x="677334" y="609600"/>
            <a:ext cx="10371666" cy="1320800"/>
          </a:xfrm>
        </p:spPr>
        <p:txBody>
          <a:bodyPr/>
          <a:lstStyle/>
          <a:p>
            <a:pPr algn="ctr"/>
            <a:r>
              <a:rPr lang="tr-TR" dirty="0" err="1"/>
              <a:t>Any</a:t>
            </a:r>
            <a:r>
              <a:rPr lang="tr-TR" dirty="0"/>
              <a:t> </a:t>
            </a:r>
            <a:r>
              <a:rPr lang="tr-TR" dirty="0" err="1"/>
              <a:t>questions</a:t>
            </a:r>
            <a:r>
              <a:rPr lang="tr-TR" dirty="0"/>
              <a:t>?</a:t>
            </a:r>
          </a:p>
        </p:txBody>
      </p:sp>
      <p:sp>
        <p:nvSpPr>
          <p:cNvPr id="3" name="İçerik Yer Tutucusu 2">
            <a:extLst>
              <a:ext uri="{FF2B5EF4-FFF2-40B4-BE49-F238E27FC236}">
                <a16:creationId xmlns:a16="http://schemas.microsoft.com/office/drawing/2014/main" id="{588C0123-4B7A-9CD9-E6D0-CE7E70C54132}"/>
              </a:ext>
            </a:extLst>
          </p:cNvPr>
          <p:cNvSpPr>
            <a:spLocks noGrp="1"/>
          </p:cNvSpPr>
          <p:nvPr>
            <p:ph idx="1"/>
          </p:nvPr>
        </p:nvSpPr>
        <p:spPr>
          <a:xfrm>
            <a:off x="677333" y="2160589"/>
            <a:ext cx="10438341" cy="3880773"/>
          </a:xfrm>
        </p:spPr>
        <p:txBody>
          <a:bodyPr/>
          <a:lstStyle/>
          <a:p>
            <a:endParaRPr lang="tr-TR" dirty="0"/>
          </a:p>
          <a:p>
            <a:endParaRPr lang="tr-TR" dirty="0"/>
          </a:p>
          <a:p>
            <a:pPr marL="0" indent="0" algn="ctr">
              <a:buNone/>
            </a:pPr>
            <a:r>
              <a:rPr lang="tr-TR" b="1" dirty="0"/>
              <a:t>Başak Dilara Çevik</a:t>
            </a:r>
          </a:p>
        </p:txBody>
      </p:sp>
    </p:spTree>
    <p:extLst>
      <p:ext uri="{BB962C8B-B14F-4D97-AF65-F5344CB8AC3E}">
        <p14:creationId xmlns:p14="http://schemas.microsoft.com/office/powerpoint/2010/main" val="4101706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8C25DD-1DA2-0852-7062-1BB393DA9552}"/>
              </a:ext>
            </a:extLst>
          </p:cNvPr>
          <p:cNvSpPr>
            <a:spLocks noGrp="1"/>
          </p:cNvSpPr>
          <p:nvPr>
            <p:ph type="title"/>
          </p:nvPr>
        </p:nvSpPr>
        <p:spPr/>
        <p:txBody>
          <a:bodyPr/>
          <a:lstStyle/>
          <a:p>
            <a:r>
              <a:rPr lang="tr-TR" b="1" dirty="0">
                <a:solidFill>
                  <a:srgbClr val="FFC000"/>
                </a:solidFill>
                <a:effectLst/>
                <a:latin typeface="Consolas" panose="020B0609020204030204" pitchFamily="49" charset="0"/>
              </a:rPr>
              <a:t>1-) </a:t>
            </a:r>
            <a:r>
              <a:rPr lang="tr-TR" b="1" dirty="0" err="1">
                <a:solidFill>
                  <a:srgbClr val="FFC000"/>
                </a:solidFill>
                <a:effectLst/>
                <a:latin typeface="Consolas" panose="020B0609020204030204" pitchFamily="49" charset="0"/>
              </a:rPr>
              <a:t>Loading</a:t>
            </a:r>
            <a:r>
              <a:rPr lang="tr-TR" b="1" dirty="0">
                <a:solidFill>
                  <a:srgbClr val="FFC000"/>
                </a:solidFill>
                <a:effectLst/>
                <a:latin typeface="Consolas" panose="020B0609020204030204" pitchFamily="49" charset="0"/>
              </a:rPr>
              <a:t> </a:t>
            </a:r>
            <a:r>
              <a:rPr lang="tr-TR" b="1" dirty="0" err="1">
                <a:solidFill>
                  <a:srgbClr val="FFC000"/>
                </a:solidFill>
                <a:effectLst/>
                <a:latin typeface="Consolas" panose="020B0609020204030204" pitchFamily="49" charset="0"/>
              </a:rPr>
              <a:t>the</a:t>
            </a:r>
            <a:r>
              <a:rPr lang="tr-TR" b="1" dirty="0">
                <a:solidFill>
                  <a:srgbClr val="FFC000"/>
                </a:solidFill>
                <a:effectLst/>
                <a:latin typeface="Consolas" panose="020B0609020204030204" pitchFamily="49" charset="0"/>
              </a:rPr>
              <a:t> </a:t>
            </a:r>
            <a:r>
              <a:rPr lang="tr-TR" b="1" dirty="0" err="1">
                <a:solidFill>
                  <a:srgbClr val="FFC000"/>
                </a:solidFill>
                <a:effectLst/>
                <a:latin typeface="Consolas" panose="020B0609020204030204" pitchFamily="49" charset="0"/>
              </a:rPr>
              <a:t>necessary</a:t>
            </a:r>
            <a:r>
              <a:rPr lang="tr-TR" b="1" dirty="0">
                <a:solidFill>
                  <a:srgbClr val="FFC000"/>
                </a:solidFill>
                <a:effectLst/>
                <a:latin typeface="Consolas" panose="020B0609020204030204" pitchFamily="49" charset="0"/>
              </a:rPr>
              <a:t> </a:t>
            </a:r>
            <a:r>
              <a:rPr lang="tr-TR" b="1" dirty="0" err="1">
                <a:solidFill>
                  <a:srgbClr val="FFC000"/>
                </a:solidFill>
                <a:effectLst/>
                <a:latin typeface="Consolas" panose="020B0609020204030204" pitchFamily="49" charset="0"/>
              </a:rPr>
              <a:t>libraries</a:t>
            </a:r>
            <a:endParaRPr lang="tr-TR" b="1" dirty="0">
              <a:solidFill>
                <a:srgbClr val="FFC000"/>
              </a:solidFill>
            </a:endParaRPr>
          </a:p>
        </p:txBody>
      </p:sp>
      <p:sp>
        <p:nvSpPr>
          <p:cNvPr id="3" name="İçerik Yer Tutucusu 2">
            <a:extLst>
              <a:ext uri="{FF2B5EF4-FFF2-40B4-BE49-F238E27FC236}">
                <a16:creationId xmlns:a16="http://schemas.microsoft.com/office/drawing/2014/main" id="{3E82F14F-3870-6ECC-D53D-6FA911764CFB}"/>
              </a:ext>
            </a:extLst>
          </p:cNvPr>
          <p:cNvSpPr>
            <a:spLocks noGrp="1"/>
          </p:cNvSpPr>
          <p:nvPr>
            <p:ph idx="1"/>
          </p:nvPr>
        </p:nvSpPr>
        <p:spPr/>
        <p:txBody>
          <a:bodyPr/>
          <a:lstStyle/>
          <a:p>
            <a:r>
              <a:rPr lang="tr-TR" dirty="0" err="1"/>
              <a:t>numpy</a:t>
            </a:r>
            <a:endParaRPr lang="tr-TR" dirty="0"/>
          </a:p>
          <a:p>
            <a:r>
              <a:rPr lang="tr-TR" dirty="0" err="1"/>
              <a:t>pandas</a:t>
            </a:r>
            <a:endParaRPr lang="tr-TR" dirty="0"/>
          </a:p>
          <a:p>
            <a:r>
              <a:rPr lang="tr-TR" dirty="0"/>
              <a:t>time</a:t>
            </a:r>
          </a:p>
          <a:p>
            <a:r>
              <a:rPr lang="tr-TR" dirty="0" err="1"/>
              <a:t>IPython.display</a:t>
            </a:r>
            <a:endParaRPr lang="tr-TR" dirty="0"/>
          </a:p>
          <a:p>
            <a:r>
              <a:rPr lang="tr-TR" dirty="0" err="1"/>
              <a:t>visuals</a:t>
            </a:r>
            <a:endParaRPr lang="tr-TR" dirty="0"/>
          </a:p>
          <a:p>
            <a:r>
              <a:rPr lang="tr-TR" dirty="0" err="1"/>
              <a:t>seaborn</a:t>
            </a:r>
            <a:endParaRPr lang="tr-TR" dirty="0"/>
          </a:p>
          <a:p>
            <a:r>
              <a:rPr lang="tr-TR" dirty="0" err="1"/>
              <a:t>matplotlib.pyplot</a:t>
            </a:r>
            <a:endParaRPr lang="tr-TR" dirty="0"/>
          </a:p>
          <a:p>
            <a:endParaRPr lang="tr-TR" dirty="0"/>
          </a:p>
          <a:p>
            <a:endParaRPr lang="tr-TR" dirty="0"/>
          </a:p>
        </p:txBody>
      </p:sp>
    </p:spTree>
    <p:extLst>
      <p:ext uri="{BB962C8B-B14F-4D97-AF65-F5344CB8AC3E}">
        <p14:creationId xmlns:p14="http://schemas.microsoft.com/office/powerpoint/2010/main" val="63032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909D12-1459-9595-712E-B37AC6B9196A}"/>
              </a:ext>
            </a:extLst>
          </p:cNvPr>
          <p:cNvSpPr>
            <a:spLocks noGrp="1"/>
          </p:cNvSpPr>
          <p:nvPr>
            <p:ph type="title"/>
          </p:nvPr>
        </p:nvSpPr>
        <p:spPr>
          <a:xfrm>
            <a:off x="729150" y="1185673"/>
            <a:ext cx="9307914" cy="1191768"/>
          </a:xfrm>
        </p:spPr>
        <p:txBody>
          <a:bodyPr>
            <a:normAutofit fontScale="90000"/>
          </a:bodyPr>
          <a:lstStyle/>
          <a:p>
            <a:r>
              <a:rPr lang="tr-TR" sz="4000" b="1" dirty="0">
                <a:solidFill>
                  <a:srgbClr val="FFC000"/>
                </a:solidFill>
                <a:effectLst/>
              </a:rPr>
              <a:t>2-) Project &amp; Data Exploration </a:t>
            </a:r>
            <a:br>
              <a:rPr lang="tr-TR" b="0" dirty="0">
                <a:solidFill>
                  <a:schemeClr val="accent1">
                    <a:lumMod val="75000"/>
                  </a:schemeClr>
                </a:solidFill>
                <a:effectLst/>
                <a:latin typeface="Consolas" panose="020B0609020204030204" pitchFamily="49" charset="0"/>
              </a:rPr>
            </a:br>
            <a:endParaRPr lang="tr-TR" dirty="0">
              <a:solidFill>
                <a:schemeClr val="accent1">
                  <a:lumMod val="75000"/>
                </a:schemeClr>
              </a:solidFill>
            </a:endParaRPr>
          </a:p>
        </p:txBody>
      </p:sp>
      <p:sp>
        <p:nvSpPr>
          <p:cNvPr id="3" name="İçerik Yer Tutucusu 2">
            <a:extLst>
              <a:ext uri="{FF2B5EF4-FFF2-40B4-BE49-F238E27FC236}">
                <a16:creationId xmlns:a16="http://schemas.microsoft.com/office/drawing/2014/main" id="{DB6D332D-EECD-DAEE-9A8A-F2399DFE8A22}"/>
              </a:ext>
            </a:extLst>
          </p:cNvPr>
          <p:cNvSpPr>
            <a:spLocks noGrp="1"/>
          </p:cNvSpPr>
          <p:nvPr>
            <p:ph idx="1"/>
          </p:nvPr>
        </p:nvSpPr>
        <p:spPr>
          <a:xfrm>
            <a:off x="795528" y="2505456"/>
            <a:ext cx="9974072" cy="3535906"/>
          </a:xfrm>
        </p:spPr>
        <p:txBody>
          <a:bodyPr/>
          <a:lstStyle/>
          <a:p>
            <a:r>
              <a:rPr lang="tr-TR" dirty="0" err="1"/>
              <a:t>Dataset</a:t>
            </a:r>
            <a:r>
              <a:rPr lang="tr-TR" dirty="0"/>
              <a:t> (</a:t>
            </a:r>
            <a:r>
              <a:rPr lang="tr-TR" b="0" i="0" dirty="0">
                <a:effectLst/>
                <a:latin typeface="-apple-system"/>
              </a:rPr>
              <a:t>1994-Census Data)</a:t>
            </a:r>
            <a:endParaRPr lang="tr-TR" dirty="0"/>
          </a:p>
          <a:p>
            <a:pPr marL="0" indent="0">
              <a:buNone/>
            </a:pPr>
            <a:r>
              <a:rPr lang="en-US" b="0" i="0" dirty="0">
                <a:effectLst/>
                <a:latin typeface="-apple-system"/>
              </a:rPr>
              <a:t>The </a:t>
            </a:r>
            <a:r>
              <a:rPr lang="en-US" b="0" i="0" dirty="0" err="1">
                <a:effectLst/>
                <a:latin typeface="-apple-system"/>
              </a:rPr>
              <a:t>dat</a:t>
            </a:r>
            <a:r>
              <a:rPr lang="tr-TR" b="0" i="0" dirty="0">
                <a:effectLst/>
                <a:latin typeface="-apple-system"/>
              </a:rPr>
              <a:t>a</a:t>
            </a:r>
            <a:r>
              <a:rPr lang="en-US" b="0" i="0" dirty="0">
                <a:effectLst/>
                <a:latin typeface="-apple-system"/>
              </a:rPr>
              <a:t>set was donated by Ron </a:t>
            </a:r>
            <a:r>
              <a:rPr lang="en-US" b="0" i="0" dirty="0" err="1">
                <a:effectLst/>
                <a:latin typeface="-apple-system"/>
              </a:rPr>
              <a:t>Kohavi</a:t>
            </a:r>
            <a:r>
              <a:rPr lang="en-US" b="0" i="0" dirty="0">
                <a:effectLst/>
                <a:latin typeface="-apple-system"/>
              </a:rPr>
              <a:t> and Barry Becker, after being published in the article </a:t>
            </a:r>
            <a:r>
              <a:rPr lang="en-US" b="0" i="1" dirty="0">
                <a:effectLst/>
                <a:latin typeface="-apple-system"/>
              </a:rPr>
              <a:t>"Scaling Up the Accuracy of Naive-Bayes Classifiers: A Decision-Tree Hybrid"</a:t>
            </a:r>
            <a:r>
              <a:rPr lang="en-US" b="0" i="0" dirty="0">
                <a:effectLst/>
                <a:latin typeface="-apple-system"/>
              </a:rPr>
              <a:t>.</a:t>
            </a:r>
            <a:r>
              <a:rPr lang="tr-TR" b="0" i="0" dirty="0">
                <a:effectLst/>
                <a:latin typeface="-apple-system"/>
              </a:rPr>
              <a:t> </a:t>
            </a:r>
            <a:endParaRPr lang="tr-TR" dirty="0"/>
          </a:p>
          <a:p>
            <a:r>
              <a:rPr lang="tr-TR" dirty="0"/>
              <a:t>Project </a:t>
            </a:r>
            <a:r>
              <a:rPr lang="tr-TR" dirty="0" err="1"/>
              <a:t>Goal</a:t>
            </a:r>
            <a:endParaRPr lang="tr-TR" dirty="0"/>
          </a:p>
          <a:p>
            <a:r>
              <a:rPr lang="tr-TR" dirty="0" err="1"/>
              <a:t>Categorical</a:t>
            </a:r>
            <a:r>
              <a:rPr lang="tr-TR" dirty="0"/>
              <a:t> </a:t>
            </a:r>
            <a:r>
              <a:rPr lang="tr-TR" dirty="0" err="1"/>
              <a:t>Columns</a:t>
            </a:r>
            <a:r>
              <a:rPr lang="tr-TR" dirty="0"/>
              <a:t> Analysis</a:t>
            </a:r>
          </a:p>
          <a:p>
            <a:r>
              <a:rPr lang="tr-TR" dirty="0" err="1"/>
              <a:t>Numerical</a:t>
            </a:r>
            <a:r>
              <a:rPr lang="tr-TR" dirty="0"/>
              <a:t> </a:t>
            </a:r>
            <a:r>
              <a:rPr lang="tr-TR" dirty="0" err="1"/>
              <a:t>Columns</a:t>
            </a:r>
            <a:r>
              <a:rPr lang="tr-TR" dirty="0"/>
              <a:t> Analysis</a:t>
            </a:r>
          </a:p>
          <a:p>
            <a:endParaRPr lang="tr-TR" dirty="0"/>
          </a:p>
        </p:txBody>
      </p:sp>
    </p:spTree>
    <p:extLst>
      <p:ext uri="{BB962C8B-B14F-4D97-AF65-F5344CB8AC3E}">
        <p14:creationId xmlns:p14="http://schemas.microsoft.com/office/powerpoint/2010/main" val="1408487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CC239C-7A7B-DDF4-3D63-7DA1E57DE2DE}"/>
              </a:ext>
            </a:extLst>
          </p:cNvPr>
          <p:cNvSpPr>
            <a:spLocks noGrp="1"/>
          </p:cNvSpPr>
          <p:nvPr>
            <p:ph type="title"/>
          </p:nvPr>
        </p:nvSpPr>
        <p:spPr>
          <a:xfrm>
            <a:off x="971549" y="152400"/>
            <a:ext cx="9058275" cy="579120"/>
          </a:xfrm>
        </p:spPr>
        <p:txBody>
          <a:bodyPr>
            <a:normAutofit fontScale="90000"/>
          </a:bodyPr>
          <a:lstStyle/>
          <a:p>
            <a:pPr algn="ctr"/>
            <a:r>
              <a:rPr lang="tr-TR" dirty="0" err="1"/>
              <a:t>Dataset</a:t>
            </a:r>
            <a:endParaRPr lang="tr-TR" dirty="0"/>
          </a:p>
        </p:txBody>
      </p:sp>
      <p:sp>
        <p:nvSpPr>
          <p:cNvPr id="7" name="İçerik Yer Tutucusu 6">
            <a:extLst>
              <a:ext uri="{FF2B5EF4-FFF2-40B4-BE49-F238E27FC236}">
                <a16:creationId xmlns:a16="http://schemas.microsoft.com/office/drawing/2014/main" id="{2F616272-8771-B28B-7C1C-70D596D9456F}"/>
              </a:ext>
            </a:extLst>
          </p:cNvPr>
          <p:cNvSpPr>
            <a:spLocks noGrp="1"/>
          </p:cNvSpPr>
          <p:nvPr>
            <p:ph idx="1"/>
          </p:nvPr>
        </p:nvSpPr>
        <p:spPr>
          <a:xfrm>
            <a:off x="677335" y="1930398"/>
            <a:ext cx="4671905" cy="4384677"/>
          </a:xfrm>
        </p:spPr>
        <p:txBody>
          <a:bodyPr>
            <a:noAutofit/>
          </a:bodyPr>
          <a:lstStyle/>
          <a:p>
            <a:r>
              <a:rPr lang="en-US" sz="1000" b="1" dirty="0">
                <a:solidFill>
                  <a:schemeClr val="tx1"/>
                </a:solidFill>
              </a:rPr>
              <a:t>age</a:t>
            </a:r>
            <a:r>
              <a:rPr lang="en-US" sz="1000" dirty="0">
                <a:solidFill>
                  <a:schemeClr val="tx1"/>
                </a:solidFill>
              </a:rPr>
              <a:t>: the age of an individual</a:t>
            </a:r>
          </a:p>
          <a:p>
            <a:pPr marL="0" indent="0">
              <a:buNone/>
            </a:pPr>
            <a:r>
              <a:rPr lang="en-US" sz="1000" dirty="0">
                <a:solidFill>
                  <a:schemeClr val="tx1"/>
                </a:solidFill>
              </a:rPr>
              <a:t>Integer greater than 0</a:t>
            </a:r>
            <a:r>
              <a:rPr lang="tr-TR" sz="1000" dirty="0">
                <a:solidFill>
                  <a:schemeClr val="tx1"/>
                </a:solidFill>
              </a:rPr>
              <a:t>. </a:t>
            </a:r>
            <a:r>
              <a:rPr lang="en-US" sz="1000" dirty="0">
                <a:solidFill>
                  <a:schemeClr val="tx1"/>
                </a:solidFill>
              </a:rPr>
              <a:t>continuous</a:t>
            </a:r>
          </a:p>
          <a:p>
            <a:r>
              <a:rPr lang="en-US" sz="1000" b="1" dirty="0" err="1">
                <a:solidFill>
                  <a:schemeClr val="tx1"/>
                </a:solidFill>
              </a:rPr>
              <a:t>workclass</a:t>
            </a:r>
            <a:r>
              <a:rPr lang="en-US" sz="1000" dirty="0">
                <a:solidFill>
                  <a:schemeClr val="tx1"/>
                </a:solidFill>
              </a:rPr>
              <a:t>: a general term to represent the employment status of an individual</a:t>
            </a:r>
          </a:p>
          <a:p>
            <a:pPr marL="0" indent="0">
              <a:buNone/>
            </a:pPr>
            <a:r>
              <a:rPr lang="en-US" sz="1000" dirty="0">
                <a:solidFill>
                  <a:schemeClr val="tx1"/>
                </a:solidFill>
              </a:rPr>
              <a:t>Private, Self-emp-not-</a:t>
            </a:r>
            <a:r>
              <a:rPr lang="en-US" sz="1000" dirty="0" err="1">
                <a:solidFill>
                  <a:schemeClr val="tx1"/>
                </a:solidFill>
              </a:rPr>
              <a:t>inc</a:t>
            </a:r>
            <a:r>
              <a:rPr lang="en-US" sz="1000" dirty="0">
                <a:solidFill>
                  <a:schemeClr val="tx1"/>
                </a:solidFill>
              </a:rPr>
              <a:t>, Self-emp-</a:t>
            </a:r>
            <a:r>
              <a:rPr lang="en-US" sz="1000" dirty="0" err="1">
                <a:solidFill>
                  <a:schemeClr val="tx1"/>
                </a:solidFill>
              </a:rPr>
              <a:t>inc</a:t>
            </a:r>
            <a:r>
              <a:rPr lang="en-US" sz="1000" dirty="0">
                <a:solidFill>
                  <a:schemeClr val="tx1"/>
                </a:solidFill>
              </a:rPr>
              <a:t>, Federal-gov, Local-gov,</a:t>
            </a:r>
            <a:endParaRPr lang="tr-TR" sz="1000" dirty="0">
              <a:solidFill>
                <a:schemeClr val="tx1"/>
              </a:solidFill>
            </a:endParaRPr>
          </a:p>
          <a:p>
            <a:pPr marL="0" indent="0">
              <a:buNone/>
            </a:pPr>
            <a:r>
              <a:rPr lang="en-US" sz="1000" dirty="0">
                <a:solidFill>
                  <a:schemeClr val="tx1"/>
                </a:solidFill>
              </a:rPr>
              <a:t>State-gov, Without-pay, Never-worked.</a:t>
            </a:r>
          </a:p>
          <a:p>
            <a:r>
              <a:rPr lang="en-US" sz="1000" b="1" dirty="0">
                <a:solidFill>
                  <a:schemeClr val="tx1"/>
                </a:solidFill>
              </a:rPr>
              <a:t>education: </a:t>
            </a:r>
            <a:r>
              <a:rPr lang="en-US" sz="1000" dirty="0">
                <a:solidFill>
                  <a:schemeClr val="tx1"/>
                </a:solidFill>
              </a:rPr>
              <a:t>the highest level of education achieved by an individual.</a:t>
            </a:r>
          </a:p>
          <a:p>
            <a:pPr marL="0" indent="0">
              <a:buNone/>
            </a:pPr>
            <a:r>
              <a:rPr lang="en-US" sz="1000" dirty="0">
                <a:solidFill>
                  <a:schemeClr val="tx1"/>
                </a:solidFill>
              </a:rPr>
              <a:t>Bachelors, Some-college, 11th, HS-grad, Prof-school, Assoc-</a:t>
            </a:r>
            <a:r>
              <a:rPr lang="en-US" sz="1000" dirty="0" err="1">
                <a:solidFill>
                  <a:schemeClr val="tx1"/>
                </a:solidFill>
              </a:rPr>
              <a:t>acdm</a:t>
            </a:r>
            <a:r>
              <a:rPr lang="en-US" sz="1000" dirty="0">
                <a:solidFill>
                  <a:schemeClr val="tx1"/>
                </a:solidFill>
              </a:rPr>
              <a:t>, Assoc-</a:t>
            </a:r>
            <a:r>
              <a:rPr lang="en-US" sz="1000" dirty="0" err="1">
                <a:solidFill>
                  <a:schemeClr val="tx1"/>
                </a:solidFill>
              </a:rPr>
              <a:t>voc</a:t>
            </a:r>
            <a:r>
              <a:rPr lang="en-US" sz="1000" dirty="0">
                <a:solidFill>
                  <a:schemeClr val="tx1"/>
                </a:solidFill>
              </a:rPr>
              <a:t>, 9th, 7th-8th, 12th, Masters, 1st-4th, 10th, Doctorate, 5th-6th, Preschool.</a:t>
            </a:r>
          </a:p>
          <a:p>
            <a:r>
              <a:rPr lang="en-US" sz="1000" b="1" dirty="0">
                <a:solidFill>
                  <a:schemeClr val="tx1"/>
                </a:solidFill>
              </a:rPr>
              <a:t>education-num</a:t>
            </a:r>
            <a:r>
              <a:rPr lang="en-US" sz="1000" dirty="0">
                <a:solidFill>
                  <a:schemeClr val="tx1"/>
                </a:solidFill>
              </a:rPr>
              <a:t>: the highest level of education achieved in numerical form.</a:t>
            </a:r>
            <a:r>
              <a:rPr lang="tr-TR" sz="1000" dirty="0">
                <a:solidFill>
                  <a:schemeClr val="tx1"/>
                </a:solidFill>
              </a:rPr>
              <a:t> (</a:t>
            </a:r>
            <a:r>
              <a:rPr lang="en-US" sz="1000" dirty="0">
                <a:solidFill>
                  <a:schemeClr val="tx1"/>
                </a:solidFill>
              </a:rPr>
              <a:t>continuous</a:t>
            </a:r>
            <a:r>
              <a:rPr lang="tr-TR" sz="1000" dirty="0">
                <a:solidFill>
                  <a:schemeClr val="tx1"/>
                </a:solidFill>
              </a:rPr>
              <a:t>)</a:t>
            </a:r>
            <a:endParaRPr lang="en-US" sz="1000" dirty="0">
              <a:solidFill>
                <a:schemeClr val="tx1"/>
              </a:solidFill>
            </a:endParaRPr>
          </a:p>
          <a:p>
            <a:r>
              <a:rPr lang="en-US" sz="1000" b="1" dirty="0">
                <a:solidFill>
                  <a:schemeClr val="tx1"/>
                </a:solidFill>
              </a:rPr>
              <a:t>marital-status: </a:t>
            </a:r>
            <a:r>
              <a:rPr lang="en-US" sz="1000" dirty="0">
                <a:solidFill>
                  <a:schemeClr val="tx1"/>
                </a:solidFill>
              </a:rPr>
              <a:t>marital status of an individual. </a:t>
            </a:r>
            <a:r>
              <a:rPr lang="en-US" sz="1000" dirty="0" err="1">
                <a:solidFill>
                  <a:schemeClr val="tx1"/>
                </a:solidFill>
              </a:rPr>
              <a:t>Married­civ­spouse</a:t>
            </a:r>
            <a:r>
              <a:rPr lang="en-US" sz="1000" dirty="0">
                <a:solidFill>
                  <a:schemeClr val="tx1"/>
                </a:solidFill>
              </a:rPr>
              <a:t> corresponds to a</a:t>
            </a:r>
            <a:r>
              <a:rPr lang="tr-TR" sz="1000" dirty="0">
                <a:solidFill>
                  <a:schemeClr val="tx1"/>
                </a:solidFill>
              </a:rPr>
              <a:t> </a:t>
            </a:r>
            <a:r>
              <a:rPr lang="en-US" sz="1000" dirty="0">
                <a:solidFill>
                  <a:schemeClr val="tx1"/>
                </a:solidFill>
              </a:rPr>
              <a:t>civilian spouse while </a:t>
            </a:r>
            <a:r>
              <a:rPr lang="en-US" sz="1000" dirty="0" err="1">
                <a:solidFill>
                  <a:schemeClr val="tx1"/>
                </a:solidFill>
              </a:rPr>
              <a:t>Married­AF­spouse</a:t>
            </a:r>
            <a:r>
              <a:rPr lang="en-US" sz="1000" dirty="0">
                <a:solidFill>
                  <a:schemeClr val="tx1"/>
                </a:solidFill>
              </a:rPr>
              <a:t> is a spouse in the Armed Forces.</a:t>
            </a:r>
          </a:p>
          <a:p>
            <a:pPr marL="0" indent="0" algn="just">
              <a:buNone/>
            </a:pPr>
            <a:r>
              <a:rPr lang="en-US" sz="1000" dirty="0">
                <a:solidFill>
                  <a:schemeClr val="tx1"/>
                </a:solidFill>
              </a:rPr>
              <a:t>Married-civ-spouse, Divorced, Never-married, Separated, Widowed, Married-spouse-absent, Married-AF-spouse.</a:t>
            </a:r>
            <a:endParaRPr lang="tr-TR" sz="1000" dirty="0">
              <a:solidFill>
                <a:schemeClr val="tx1"/>
              </a:solidFill>
            </a:endParaRPr>
          </a:p>
          <a:p>
            <a:r>
              <a:rPr lang="en-US" sz="1000" b="1" dirty="0">
                <a:solidFill>
                  <a:schemeClr val="tx1"/>
                </a:solidFill>
                <a:latin typeface="Arial" panose="020B0604020202020204" pitchFamily="34" charset="0"/>
              </a:rPr>
              <a:t>sex: </a:t>
            </a:r>
            <a:r>
              <a:rPr lang="en-US" sz="1000" dirty="0">
                <a:solidFill>
                  <a:schemeClr val="tx1"/>
                </a:solidFill>
                <a:latin typeface="Arial" panose="020B0604020202020204" pitchFamily="34" charset="0"/>
              </a:rPr>
              <a:t>the biological sex of the individual.</a:t>
            </a:r>
            <a:endParaRPr lang="tr-TR" sz="1000" dirty="0">
              <a:solidFill>
                <a:schemeClr val="tx1"/>
              </a:solidFill>
              <a:latin typeface="Arial" panose="020B0604020202020204" pitchFamily="34" charset="0"/>
            </a:endParaRPr>
          </a:p>
          <a:p>
            <a:pPr marL="0" indent="0">
              <a:buNone/>
            </a:pPr>
            <a:r>
              <a:rPr lang="en-US" sz="1000" dirty="0">
                <a:solidFill>
                  <a:schemeClr val="tx1"/>
                </a:solidFill>
                <a:latin typeface="Arial" panose="020B0604020202020204" pitchFamily="34" charset="0"/>
              </a:rPr>
              <a:t>Female, Male.</a:t>
            </a:r>
          </a:p>
          <a:p>
            <a:pPr marL="0" indent="0" algn="just">
              <a:buNone/>
            </a:pPr>
            <a:endParaRPr lang="en-US" sz="1000" dirty="0">
              <a:solidFill>
                <a:schemeClr val="tx1"/>
              </a:solidFill>
            </a:endParaRPr>
          </a:p>
        </p:txBody>
      </p:sp>
      <p:sp>
        <p:nvSpPr>
          <p:cNvPr id="8" name="İçerik Yer Tutucusu 6">
            <a:extLst>
              <a:ext uri="{FF2B5EF4-FFF2-40B4-BE49-F238E27FC236}">
                <a16:creationId xmlns:a16="http://schemas.microsoft.com/office/drawing/2014/main" id="{AB7C6876-02DA-B2B1-7141-29B0D58EDF98}"/>
              </a:ext>
            </a:extLst>
          </p:cNvPr>
          <p:cNvSpPr txBox="1">
            <a:spLocks/>
          </p:cNvSpPr>
          <p:nvPr/>
        </p:nvSpPr>
        <p:spPr>
          <a:xfrm>
            <a:off x="6096000" y="1813588"/>
            <a:ext cx="5418664" cy="4587211"/>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000" b="1" dirty="0">
                <a:solidFill>
                  <a:schemeClr val="tx1"/>
                </a:solidFill>
                <a:latin typeface="Arial" panose="020B0604020202020204" pitchFamily="34" charset="0"/>
              </a:rPr>
              <a:t>occupation:</a:t>
            </a:r>
            <a:r>
              <a:rPr lang="en-US" sz="1000" dirty="0">
                <a:solidFill>
                  <a:schemeClr val="tx1"/>
                </a:solidFill>
                <a:latin typeface="Arial" panose="020B0604020202020204" pitchFamily="34" charset="0"/>
              </a:rPr>
              <a:t> the general type of occupation of an individual.</a:t>
            </a:r>
            <a:endParaRPr lang="tr-TR" sz="1000" dirty="0">
              <a:solidFill>
                <a:schemeClr val="tx1"/>
              </a:solidFill>
              <a:latin typeface="Arial" panose="020B0604020202020204" pitchFamily="34" charset="0"/>
            </a:endParaRPr>
          </a:p>
          <a:p>
            <a:pPr marL="0" indent="0">
              <a:buNone/>
            </a:pPr>
            <a:r>
              <a:rPr lang="en-US" sz="1000" dirty="0">
                <a:solidFill>
                  <a:schemeClr val="tx1"/>
                </a:solidFill>
                <a:latin typeface="Arial" panose="020B0604020202020204" pitchFamily="34" charset="0"/>
              </a:rPr>
              <a:t>Tech-support, Craft-repair, Other-service, Sales, Exec-managerial, Prof-specialty, Handlers-cleaners,</a:t>
            </a:r>
            <a:r>
              <a:rPr lang="tr-TR" sz="1000" dirty="0">
                <a:solidFill>
                  <a:schemeClr val="tx1"/>
                </a:solidFill>
                <a:latin typeface="Arial" panose="020B0604020202020204" pitchFamily="34" charset="0"/>
              </a:rPr>
              <a:t> </a:t>
            </a:r>
            <a:r>
              <a:rPr lang="en-US" sz="1000" dirty="0">
                <a:solidFill>
                  <a:schemeClr val="tx1"/>
                </a:solidFill>
                <a:latin typeface="Arial" panose="020B0604020202020204" pitchFamily="34" charset="0"/>
              </a:rPr>
              <a:t>Machine-op-</a:t>
            </a:r>
            <a:r>
              <a:rPr lang="en-US" sz="1000" dirty="0" err="1">
                <a:solidFill>
                  <a:schemeClr val="tx1"/>
                </a:solidFill>
                <a:latin typeface="Arial" panose="020B0604020202020204" pitchFamily="34" charset="0"/>
              </a:rPr>
              <a:t>inspct</a:t>
            </a:r>
            <a:r>
              <a:rPr lang="en-US" sz="1000" dirty="0">
                <a:solidFill>
                  <a:schemeClr val="tx1"/>
                </a:solidFill>
                <a:latin typeface="Arial" panose="020B0604020202020204" pitchFamily="34" charset="0"/>
              </a:rPr>
              <a:t>, Adm-clerical, Farming-fishing, Transport-moving, Priv-house-serv, Protective-serv, Armed-Forces.</a:t>
            </a:r>
          </a:p>
          <a:p>
            <a:r>
              <a:rPr lang="en-US" sz="1000" b="1" dirty="0">
                <a:solidFill>
                  <a:schemeClr val="tx1"/>
                </a:solidFill>
                <a:latin typeface="Arial" panose="020B0604020202020204" pitchFamily="34" charset="0"/>
              </a:rPr>
              <a:t>relationship</a:t>
            </a:r>
            <a:r>
              <a:rPr lang="en-US" sz="1000" dirty="0">
                <a:solidFill>
                  <a:schemeClr val="tx1"/>
                </a:solidFill>
                <a:latin typeface="Arial" panose="020B0604020202020204" pitchFamily="34" charset="0"/>
              </a:rPr>
              <a:t>: represents what this individual is relative to others.</a:t>
            </a:r>
          </a:p>
          <a:p>
            <a:pPr marL="0" indent="0">
              <a:buNone/>
            </a:pPr>
            <a:r>
              <a:rPr lang="en-US" sz="1000" dirty="0">
                <a:solidFill>
                  <a:schemeClr val="tx1"/>
                </a:solidFill>
                <a:latin typeface="Arial" panose="020B0604020202020204" pitchFamily="34" charset="0"/>
              </a:rPr>
              <a:t>Wife, Own-child, Husband, Not-in-family, Other-relative, Unmarried.</a:t>
            </a:r>
          </a:p>
          <a:p>
            <a:r>
              <a:rPr lang="en-US" sz="1000" b="1" dirty="0">
                <a:solidFill>
                  <a:schemeClr val="tx1"/>
                </a:solidFill>
                <a:latin typeface="Arial" panose="020B0604020202020204" pitchFamily="34" charset="0"/>
              </a:rPr>
              <a:t>race: </a:t>
            </a:r>
            <a:r>
              <a:rPr lang="en-US" sz="1000" dirty="0">
                <a:solidFill>
                  <a:schemeClr val="tx1"/>
                </a:solidFill>
                <a:latin typeface="Arial" panose="020B0604020202020204" pitchFamily="34" charset="0"/>
              </a:rPr>
              <a:t>descriptions of an individual’s race.</a:t>
            </a:r>
          </a:p>
          <a:p>
            <a:pPr marL="0" indent="0">
              <a:buNone/>
            </a:pPr>
            <a:r>
              <a:rPr lang="en-US" sz="1000" dirty="0">
                <a:solidFill>
                  <a:schemeClr val="tx1"/>
                </a:solidFill>
                <a:latin typeface="Arial" panose="020B0604020202020204" pitchFamily="34" charset="0"/>
              </a:rPr>
              <a:t>White, Asian-Pac-Islander, Amer-Indian-Eskimo, Other, Black.</a:t>
            </a:r>
          </a:p>
          <a:p>
            <a:r>
              <a:rPr lang="en-US" sz="1000" b="1" dirty="0">
                <a:solidFill>
                  <a:schemeClr val="tx1"/>
                </a:solidFill>
                <a:latin typeface="Arial" panose="020B0604020202020204" pitchFamily="34" charset="0"/>
              </a:rPr>
              <a:t>capital-gain</a:t>
            </a:r>
            <a:r>
              <a:rPr lang="en-US" sz="1000" dirty="0">
                <a:solidFill>
                  <a:schemeClr val="tx1"/>
                </a:solidFill>
                <a:latin typeface="Arial" panose="020B0604020202020204" pitchFamily="34" charset="0"/>
              </a:rPr>
              <a:t>: capital gains for an individual.</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When</a:t>
            </a:r>
            <a:r>
              <a:rPr lang="tr-TR" sz="1000" dirty="0">
                <a:solidFill>
                  <a:schemeClr val="tx1"/>
                </a:solidFill>
                <a:latin typeface="Arial" panose="020B0604020202020204" pitchFamily="34" charset="0"/>
              </a:rPr>
              <a:t> a </a:t>
            </a:r>
            <a:r>
              <a:rPr lang="tr-TR" sz="1000" dirty="0" err="1">
                <a:solidFill>
                  <a:schemeClr val="tx1"/>
                </a:solidFill>
                <a:latin typeface="Arial" panose="020B0604020202020204" pitchFamily="34" charset="0"/>
              </a:rPr>
              <a:t>capital</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asset</a:t>
            </a:r>
            <a:r>
              <a:rPr lang="tr-TR" sz="1000" dirty="0">
                <a:solidFill>
                  <a:schemeClr val="tx1"/>
                </a:solidFill>
                <a:latin typeface="Arial" panose="020B0604020202020204" pitchFamily="34" charset="0"/>
              </a:rPr>
              <a:t> </a:t>
            </a:r>
            <a:r>
              <a:rPr lang="en-US" sz="1000" dirty="0">
                <a:solidFill>
                  <a:schemeClr val="tx1"/>
                </a:solidFill>
                <a:latin typeface="Arial" panose="020B0604020202020204" pitchFamily="34" charset="0"/>
              </a:rPr>
              <a:t>such as</a:t>
            </a:r>
            <a:r>
              <a:rPr lang="tr-TR" sz="1000" dirty="0">
                <a:solidFill>
                  <a:schemeClr val="tx1"/>
                </a:solidFill>
                <a:latin typeface="Arial" panose="020B0604020202020204" pitchFamily="34" charset="0"/>
              </a:rPr>
              <a:t> </a:t>
            </a:r>
            <a:r>
              <a:rPr lang="en-US" sz="1000" dirty="0">
                <a:solidFill>
                  <a:schemeClr val="tx1"/>
                </a:solidFill>
                <a:latin typeface="Arial" panose="020B0604020202020204" pitchFamily="34" charset="0"/>
              </a:rPr>
              <a:t>such as real estate, vehicles, machinery, or other long-lived assets</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are</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sold</a:t>
            </a:r>
            <a:r>
              <a:rPr lang="tr-TR" sz="1000" dirty="0">
                <a:solidFill>
                  <a:schemeClr val="tx1"/>
                </a:solidFill>
                <a:latin typeface="Arial" panose="020B0604020202020204" pitchFamily="34" charset="0"/>
              </a:rPr>
              <a:t> at </a:t>
            </a:r>
            <a:r>
              <a:rPr lang="tr-TR" sz="1000" dirty="0" err="1">
                <a:solidFill>
                  <a:schemeClr val="tx1"/>
                </a:solidFill>
                <a:latin typeface="Arial" panose="020B0604020202020204" pitchFamily="34" charset="0"/>
              </a:rPr>
              <a:t>profit</a:t>
            </a:r>
            <a:r>
              <a:rPr lang="tr-TR" sz="1000" dirty="0">
                <a:solidFill>
                  <a:schemeClr val="tx1"/>
                </a:solidFill>
                <a:latin typeface="Arial" panose="020B0604020202020204" pitchFamily="34" charset="0"/>
              </a:rPr>
              <a:t>. (</a:t>
            </a:r>
            <a:r>
              <a:rPr lang="en-US" sz="1000" dirty="0">
                <a:solidFill>
                  <a:schemeClr val="tx1"/>
                </a:solidFill>
                <a:latin typeface="Arial" panose="020B0604020202020204" pitchFamily="34" charset="0"/>
              </a:rPr>
              <a:t>continuous</a:t>
            </a:r>
            <a:r>
              <a:rPr lang="tr-TR" sz="1000" dirty="0">
                <a:solidFill>
                  <a:schemeClr val="tx1"/>
                </a:solidFill>
                <a:latin typeface="Arial" panose="020B0604020202020204" pitchFamily="34" charset="0"/>
              </a:rPr>
              <a:t>)</a:t>
            </a:r>
            <a:endParaRPr lang="en-US" sz="1000" dirty="0">
              <a:solidFill>
                <a:schemeClr val="tx1"/>
              </a:solidFill>
              <a:latin typeface="Arial" panose="020B0604020202020204" pitchFamily="34" charset="0"/>
            </a:endParaRPr>
          </a:p>
          <a:p>
            <a:r>
              <a:rPr lang="en-US" sz="1000" b="1" dirty="0">
                <a:solidFill>
                  <a:schemeClr val="tx1"/>
                </a:solidFill>
                <a:latin typeface="Arial" panose="020B0604020202020204" pitchFamily="34" charset="0"/>
              </a:rPr>
              <a:t>capital-loss: </a:t>
            </a:r>
            <a:r>
              <a:rPr lang="en-US" sz="1000" dirty="0">
                <a:solidFill>
                  <a:schemeClr val="tx1"/>
                </a:solidFill>
                <a:latin typeface="Arial" panose="020B0604020202020204" pitchFamily="34" charset="0"/>
              </a:rPr>
              <a:t>capital loss for an individual.</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It</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occurs</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when</a:t>
            </a:r>
            <a:r>
              <a:rPr lang="tr-TR" sz="1000" dirty="0">
                <a:solidFill>
                  <a:schemeClr val="tx1"/>
                </a:solidFill>
                <a:latin typeface="Arial" panose="020B0604020202020204" pitchFamily="34" charset="0"/>
              </a:rPr>
              <a:t> a </a:t>
            </a:r>
            <a:r>
              <a:rPr lang="tr-TR" sz="1000" dirty="0" err="1">
                <a:solidFill>
                  <a:schemeClr val="tx1"/>
                </a:solidFill>
                <a:latin typeface="Arial" panose="020B0604020202020204" pitchFamily="34" charset="0"/>
              </a:rPr>
              <a:t>capital</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asset</a:t>
            </a:r>
            <a:r>
              <a:rPr lang="tr-TR" sz="1000" dirty="0">
                <a:solidFill>
                  <a:schemeClr val="tx1"/>
                </a:solidFill>
                <a:latin typeface="Arial" panose="020B0604020202020204" pitchFamily="34" charset="0"/>
              </a:rPr>
              <a:t> </a:t>
            </a:r>
            <a:r>
              <a:rPr lang="en-US" sz="1000" dirty="0">
                <a:solidFill>
                  <a:schemeClr val="tx1"/>
                </a:solidFill>
                <a:latin typeface="Arial" panose="020B0604020202020204" pitchFamily="34" charset="0"/>
              </a:rPr>
              <a:t>a vehicle, computer, or piece of real estate or furniture</a:t>
            </a:r>
            <a:r>
              <a:rPr lang="tr-TR" sz="1000" dirty="0">
                <a:solidFill>
                  <a:schemeClr val="tx1"/>
                </a:solidFill>
                <a:latin typeface="Arial" panose="020B0604020202020204" pitchFamily="34" charset="0"/>
              </a:rPr>
              <a:t> is </a:t>
            </a:r>
            <a:r>
              <a:rPr lang="tr-TR" sz="1000" dirty="0" err="1">
                <a:solidFill>
                  <a:schemeClr val="tx1"/>
                </a:solidFill>
                <a:latin typeface="Arial" panose="020B0604020202020204" pitchFamily="34" charset="0"/>
              </a:rPr>
              <a:t>sold</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for</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less</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than</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its</a:t>
            </a:r>
            <a:r>
              <a:rPr lang="tr-TR" sz="1000" dirty="0">
                <a:solidFill>
                  <a:schemeClr val="tx1"/>
                </a:solidFill>
                <a:latin typeface="Arial" panose="020B0604020202020204" pitchFamily="34" charset="0"/>
              </a:rPr>
              <a:t> </a:t>
            </a:r>
            <a:r>
              <a:rPr lang="tr-TR" sz="1000" dirty="0" err="1">
                <a:solidFill>
                  <a:schemeClr val="tx1"/>
                </a:solidFill>
                <a:latin typeface="Arial" panose="020B0604020202020204" pitchFamily="34" charset="0"/>
              </a:rPr>
              <a:t>basis</a:t>
            </a:r>
            <a:r>
              <a:rPr lang="tr-TR" sz="1000" dirty="0">
                <a:solidFill>
                  <a:schemeClr val="tx1"/>
                </a:solidFill>
                <a:latin typeface="Arial" panose="020B0604020202020204" pitchFamily="34" charset="0"/>
              </a:rPr>
              <a:t>.  (</a:t>
            </a:r>
            <a:r>
              <a:rPr lang="en-US" sz="1000" dirty="0">
                <a:solidFill>
                  <a:schemeClr val="tx1"/>
                </a:solidFill>
                <a:latin typeface="Arial" panose="020B0604020202020204" pitchFamily="34" charset="0"/>
              </a:rPr>
              <a:t>continuous</a:t>
            </a:r>
            <a:r>
              <a:rPr lang="tr-TR" sz="1000" dirty="0">
                <a:solidFill>
                  <a:schemeClr val="tx1"/>
                </a:solidFill>
                <a:latin typeface="Arial" panose="020B0604020202020204" pitchFamily="34" charset="0"/>
              </a:rPr>
              <a:t>)</a:t>
            </a:r>
            <a:endParaRPr lang="en-US" sz="1000" dirty="0">
              <a:solidFill>
                <a:schemeClr val="tx1"/>
              </a:solidFill>
              <a:latin typeface="Arial" panose="020B0604020202020204" pitchFamily="34" charset="0"/>
            </a:endParaRPr>
          </a:p>
          <a:p>
            <a:r>
              <a:rPr lang="en-US" sz="1000" b="1" dirty="0">
                <a:solidFill>
                  <a:schemeClr val="tx1"/>
                </a:solidFill>
                <a:latin typeface="Arial" panose="020B0604020202020204" pitchFamily="34" charset="0"/>
              </a:rPr>
              <a:t>hours-per-week</a:t>
            </a:r>
            <a:r>
              <a:rPr lang="en-US" sz="1000" dirty="0">
                <a:solidFill>
                  <a:schemeClr val="tx1"/>
                </a:solidFill>
                <a:latin typeface="Arial" panose="020B0604020202020204" pitchFamily="34" charset="0"/>
              </a:rPr>
              <a:t>: the hours an individual has reported to work per week.</a:t>
            </a:r>
            <a:r>
              <a:rPr lang="tr-TR" sz="1000" dirty="0">
                <a:solidFill>
                  <a:schemeClr val="tx1"/>
                </a:solidFill>
                <a:latin typeface="Arial" panose="020B0604020202020204" pitchFamily="34" charset="0"/>
              </a:rPr>
              <a:t> (c</a:t>
            </a:r>
            <a:r>
              <a:rPr lang="en-US" sz="1000" dirty="0" err="1">
                <a:solidFill>
                  <a:schemeClr val="tx1"/>
                </a:solidFill>
                <a:latin typeface="Arial" panose="020B0604020202020204" pitchFamily="34" charset="0"/>
              </a:rPr>
              <a:t>ontinuous</a:t>
            </a:r>
            <a:r>
              <a:rPr lang="tr-TR" sz="1000" dirty="0">
                <a:solidFill>
                  <a:schemeClr val="tx1"/>
                </a:solidFill>
                <a:latin typeface="Arial" panose="020B0604020202020204" pitchFamily="34" charset="0"/>
              </a:rPr>
              <a:t>)</a:t>
            </a:r>
            <a:endParaRPr lang="en-US" sz="1000" dirty="0">
              <a:solidFill>
                <a:schemeClr val="tx1"/>
              </a:solidFill>
              <a:latin typeface="Arial" panose="020B0604020202020204" pitchFamily="34" charset="0"/>
            </a:endParaRPr>
          </a:p>
          <a:p>
            <a:r>
              <a:rPr lang="en-US" sz="1000" b="1" dirty="0">
                <a:solidFill>
                  <a:schemeClr val="tx1"/>
                </a:solidFill>
                <a:latin typeface="Arial" panose="020B0604020202020204" pitchFamily="34" charset="0"/>
              </a:rPr>
              <a:t>native-country:</a:t>
            </a:r>
            <a:r>
              <a:rPr lang="en-US" sz="1000" dirty="0">
                <a:solidFill>
                  <a:schemeClr val="tx1"/>
                </a:solidFill>
                <a:latin typeface="Arial" panose="020B0604020202020204" pitchFamily="34" charset="0"/>
              </a:rPr>
              <a:t> country of origin for an individual.</a:t>
            </a:r>
          </a:p>
          <a:p>
            <a:pPr marL="0" indent="0">
              <a:buNone/>
            </a:pPr>
            <a:r>
              <a:rPr lang="en-US" sz="1000" dirty="0">
                <a:solidFill>
                  <a:schemeClr val="tx1"/>
                </a:solidFill>
                <a:latin typeface="Arial" panose="020B0604020202020204" pitchFamily="34" charset="0"/>
              </a:rPr>
              <a:t>United-States, Cambodia, England, Puerto-Rico, Canada, Germany, Outlying-US(Guam-USVI-</a:t>
            </a:r>
            <a:r>
              <a:rPr lang="en-US" sz="1000" dirty="0" err="1">
                <a:solidFill>
                  <a:schemeClr val="tx1"/>
                </a:solidFill>
                <a:latin typeface="Arial" panose="020B0604020202020204" pitchFamily="34" charset="0"/>
              </a:rPr>
              <a:t>etc</a:t>
            </a:r>
            <a:r>
              <a:rPr lang="en-US" sz="1000" dirty="0">
                <a:solidFill>
                  <a:schemeClr val="tx1"/>
                </a:solidFill>
                <a:latin typeface="Arial" panose="020B0604020202020204" pitchFamily="34" charset="0"/>
              </a:rPr>
              <a:t>), India, Japan, Greece, South, China, Cuba, Iran, Honduras, Philippines, Italy, Poland, Jamaica, Vietnam, Mexico, Portugal, Ireland, France, Dominican-Republic, Laos, Ecuador, Taiwan, Haiti, Columbia, Hungary, Guatemala, Nicaragua, Scotland, Thailand, Yugoslavia, El-Salvador, </a:t>
            </a:r>
            <a:r>
              <a:rPr lang="en-US" sz="1000" dirty="0" err="1">
                <a:solidFill>
                  <a:schemeClr val="tx1"/>
                </a:solidFill>
                <a:latin typeface="Arial" panose="020B0604020202020204" pitchFamily="34" charset="0"/>
              </a:rPr>
              <a:t>Trinadad&amp;Tobago</a:t>
            </a:r>
            <a:r>
              <a:rPr lang="en-US" sz="1000" dirty="0">
                <a:solidFill>
                  <a:schemeClr val="tx1"/>
                </a:solidFill>
                <a:latin typeface="Arial" panose="020B0604020202020204" pitchFamily="34" charset="0"/>
              </a:rPr>
              <a:t>, Peru, Hong, </a:t>
            </a:r>
            <a:r>
              <a:rPr lang="en-US" sz="1000" dirty="0" err="1">
                <a:solidFill>
                  <a:schemeClr val="tx1"/>
                </a:solidFill>
                <a:latin typeface="Arial" panose="020B0604020202020204" pitchFamily="34" charset="0"/>
              </a:rPr>
              <a:t>Holand</a:t>
            </a:r>
            <a:r>
              <a:rPr lang="en-US" sz="1000" dirty="0">
                <a:solidFill>
                  <a:schemeClr val="tx1"/>
                </a:solidFill>
                <a:latin typeface="Arial" panose="020B0604020202020204" pitchFamily="34" charset="0"/>
              </a:rPr>
              <a:t>-Netherlands.</a:t>
            </a:r>
          </a:p>
          <a:p>
            <a:r>
              <a:rPr lang="en-US" sz="1000" b="1" dirty="0">
                <a:solidFill>
                  <a:schemeClr val="tx1"/>
                </a:solidFill>
                <a:latin typeface="Arial" panose="020B0604020202020204" pitchFamily="34" charset="0"/>
              </a:rPr>
              <a:t>income: </a:t>
            </a:r>
            <a:r>
              <a:rPr lang="en-US" sz="1000" dirty="0">
                <a:solidFill>
                  <a:schemeClr val="tx1"/>
                </a:solidFill>
                <a:latin typeface="Arial" panose="020B0604020202020204" pitchFamily="34" charset="0"/>
              </a:rPr>
              <a:t>whether an individual makes more than $50,000 annually.</a:t>
            </a:r>
          </a:p>
          <a:p>
            <a:pPr marL="0" indent="0">
              <a:buNone/>
            </a:pPr>
            <a:r>
              <a:rPr lang="en-US" sz="1000" dirty="0">
                <a:solidFill>
                  <a:schemeClr val="tx1"/>
                </a:solidFill>
                <a:latin typeface="Arial" panose="020B0604020202020204" pitchFamily="34" charset="0"/>
              </a:rPr>
              <a:t>&lt;=50K, &gt;50K.</a:t>
            </a:r>
            <a:endParaRPr lang="en-US" sz="1000" dirty="0">
              <a:solidFill>
                <a:schemeClr val="tx1"/>
              </a:solidFill>
            </a:endParaRPr>
          </a:p>
        </p:txBody>
      </p:sp>
      <p:sp>
        <p:nvSpPr>
          <p:cNvPr id="27" name="Metin kutusu 26">
            <a:extLst>
              <a:ext uri="{FF2B5EF4-FFF2-40B4-BE49-F238E27FC236}">
                <a16:creationId xmlns:a16="http://schemas.microsoft.com/office/drawing/2014/main" id="{EEF631FE-5DA4-196E-B4A2-65816648E82E}"/>
              </a:ext>
            </a:extLst>
          </p:cNvPr>
          <p:cNvSpPr txBox="1"/>
          <p:nvPr/>
        </p:nvSpPr>
        <p:spPr>
          <a:xfrm>
            <a:off x="1059180" y="807720"/>
            <a:ext cx="10027920" cy="923330"/>
          </a:xfrm>
          <a:prstGeom prst="rect">
            <a:avLst/>
          </a:prstGeom>
          <a:noFill/>
        </p:spPr>
        <p:txBody>
          <a:bodyPr wrap="square" rtlCol="0">
            <a:spAutoFit/>
          </a:bodyPr>
          <a:lstStyle/>
          <a:p>
            <a:r>
              <a:rPr lang="en-US" b="0" i="0" dirty="0">
                <a:solidFill>
                  <a:srgbClr val="123654"/>
                </a:solidFill>
                <a:effectLst/>
                <a:latin typeface="Arial" panose="020B0604020202020204" pitchFamily="34" charset="0"/>
              </a:rPr>
              <a:t>Dua, D. and Graff, C. (2019). UCI Machine Learning Repository [http://archive.ics.uci.edu/ml]. Irvine, CA: University of California, School of Information and Computer Science</a:t>
            </a:r>
            <a:endParaRPr lang="tr-TR" b="0" i="0" dirty="0">
              <a:solidFill>
                <a:srgbClr val="123654"/>
              </a:solidFill>
              <a:effectLst/>
              <a:latin typeface="Arial" panose="020B0604020202020204" pitchFamily="34" charset="0"/>
            </a:endParaRPr>
          </a:p>
          <a:p>
            <a:endParaRPr lang="tr-TR" dirty="0"/>
          </a:p>
        </p:txBody>
      </p:sp>
      <p:pic>
        <p:nvPicPr>
          <p:cNvPr id="4" name="Resim 3">
            <a:extLst>
              <a:ext uri="{FF2B5EF4-FFF2-40B4-BE49-F238E27FC236}">
                <a16:creationId xmlns:a16="http://schemas.microsoft.com/office/drawing/2014/main" id="{4ACFC157-1F4B-ED16-C906-C0EAA31DE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0" y="0"/>
            <a:ext cx="228600" cy="152400"/>
          </a:xfrm>
          <a:prstGeom prst="rect">
            <a:avLst/>
          </a:prstGeom>
        </p:spPr>
      </p:pic>
    </p:spTree>
    <p:extLst>
      <p:ext uri="{BB962C8B-B14F-4D97-AF65-F5344CB8AC3E}">
        <p14:creationId xmlns:p14="http://schemas.microsoft.com/office/powerpoint/2010/main" val="3444866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C31A0E-A6CA-FEC1-9AFB-3942EC68FBB6}"/>
              </a:ext>
            </a:extLst>
          </p:cNvPr>
          <p:cNvSpPr>
            <a:spLocks noGrp="1"/>
          </p:cNvSpPr>
          <p:nvPr>
            <p:ph type="title"/>
          </p:nvPr>
        </p:nvSpPr>
        <p:spPr>
          <a:xfrm>
            <a:off x="381000" y="609600"/>
            <a:ext cx="11112500" cy="1320800"/>
          </a:xfrm>
        </p:spPr>
        <p:txBody>
          <a:bodyPr/>
          <a:lstStyle/>
          <a:p>
            <a:pPr algn="ctr"/>
            <a:r>
              <a:rPr lang="tr-TR" dirty="0"/>
              <a:t>Project </a:t>
            </a:r>
            <a:r>
              <a:rPr lang="tr-TR" dirty="0" err="1"/>
              <a:t>Goal</a:t>
            </a:r>
            <a:endParaRPr lang="tr-TR" dirty="0"/>
          </a:p>
        </p:txBody>
      </p:sp>
      <p:sp>
        <p:nvSpPr>
          <p:cNvPr id="3" name="İçerik Yer Tutucusu 2">
            <a:extLst>
              <a:ext uri="{FF2B5EF4-FFF2-40B4-BE49-F238E27FC236}">
                <a16:creationId xmlns:a16="http://schemas.microsoft.com/office/drawing/2014/main" id="{DD321252-9A89-AA97-905F-B5D1C163112B}"/>
              </a:ext>
            </a:extLst>
          </p:cNvPr>
          <p:cNvSpPr>
            <a:spLocks noGrp="1"/>
          </p:cNvSpPr>
          <p:nvPr>
            <p:ph idx="1"/>
          </p:nvPr>
        </p:nvSpPr>
        <p:spPr>
          <a:xfrm>
            <a:off x="677334" y="2171571"/>
            <a:ext cx="10473266" cy="3880773"/>
          </a:xfrm>
        </p:spPr>
        <p:txBody>
          <a:bodyPr>
            <a:normAutofit/>
          </a:bodyPr>
          <a:lstStyle/>
          <a:p>
            <a:pPr algn="just"/>
            <a:r>
              <a:rPr lang="tr-TR" sz="2400" dirty="0" err="1"/>
              <a:t>The</a:t>
            </a:r>
            <a:r>
              <a:rPr lang="tr-TR" sz="2400" dirty="0"/>
              <a:t> </a:t>
            </a:r>
            <a:r>
              <a:rPr lang="tr-TR" sz="2400" dirty="0" err="1"/>
              <a:t>goal</a:t>
            </a:r>
            <a:r>
              <a:rPr lang="tr-TR" sz="2400" dirty="0"/>
              <a:t> of </a:t>
            </a:r>
            <a:r>
              <a:rPr lang="tr-TR" sz="2400" dirty="0" err="1"/>
              <a:t>this</a:t>
            </a:r>
            <a:r>
              <a:rPr lang="tr-TR" sz="2400" dirty="0"/>
              <a:t> </a:t>
            </a:r>
            <a:r>
              <a:rPr lang="tr-TR" sz="2400" dirty="0" err="1"/>
              <a:t>project</a:t>
            </a:r>
            <a:r>
              <a:rPr lang="tr-TR" sz="2400" dirty="0"/>
              <a:t> is </a:t>
            </a:r>
            <a:r>
              <a:rPr lang="tr-TR" sz="2400" dirty="0" err="1"/>
              <a:t>to</a:t>
            </a:r>
            <a:r>
              <a:rPr lang="tr-TR" sz="2400" dirty="0"/>
              <a:t> </a:t>
            </a:r>
            <a:r>
              <a:rPr lang="tr-TR" sz="2400" dirty="0" err="1"/>
              <a:t>predict</a:t>
            </a:r>
            <a:r>
              <a:rPr lang="tr-TR" sz="2400" dirty="0"/>
              <a:t> </a:t>
            </a:r>
            <a:r>
              <a:rPr lang="tr-TR" sz="2400" dirty="0" err="1"/>
              <a:t>if</a:t>
            </a:r>
            <a:r>
              <a:rPr lang="tr-TR" sz="2400" dirty="0"/>
              <a:t> an </a:t>
            </a:r>
            <a:r>
              <a:rPr lang="tr-TR" sz="2400" dirty="0" err="1"/>
              <a:t>individual</a:t>
            </a:r>
            <a:r>
              <a:rPr lang="tr-TR" sz="2400" dirty="0"/>
              <a:t> </a:t>
            </a:r>
            <a:r>
              <a:rPr lang="tr-TR" sz="2400" dirty="0" err="1"/>
              <a:t>makes</a:t>
            </a:r>
            <a:r>
              <a:rPr lang="tr-TR" sz="2400" dirty="0"/>
              <a:t> </a:t>
            </a:r>
            <a:r>
              <a:rPr lang="tr-TR" sz="2400" dirty="0" err="1"/>
              <a:t>over</a:t>
            </a:r>
            <a:r>
              <a:rPr lang="tr-TR" sz="2400" dirty="0"/>
              <a:t> </a:t>
            </a:r>
            <a:r>
              <a:rPr lang="tr-TR" sz="2400" dirty="0" err="1"/>
              <a:t>than</a:t>
            </a:r>
            <a:r>
              <a:rPr lang="tr-TR" sz="2400" dirty="0"/>
              <a:t> $50.000 a </a:t>
            </a:r>
            <a:r>
              <a:rPr lang="tr-TR" sz="2400" dirty="0" err="1"/>
              <a:t>year</a:t>
            </a:r>
            <a:r>
              <a:rPr lang="tr-TR" sz="2400" dirty="0"/>
              <a:t> </a:t>
            </a:r>
            <a:r>
              <a:rPr lang="tr-TR" sz="2400" dirty="0" err="1"/>
              <a:t>according</a:t>
            </a:r>
            <a:r>
              <a:rPr lang="tr-TR" sz="2400" dirty="0"/>
              <a:t> </a:t>
            </a:r>
            <a:r>
              <a:rPr lang="tr-TR" sz="2400" dirty="0" err="1"/>
              <a:t>to</a:t>
            </a:r>
            <a:r>
              <a:rPr lang="tr-TR" sz="2400" dirty="0"/>
              <a:t> </a:t>
            </a:r>
            <a:r>
              <a:rPr lang="en-US" sz="2400" b="0" i="0" dirty="0">
                <a:effectLst/>
              </a:rPr>
              <a:t>data collected from the 1994 U.S. Census</a:t>
            </a:r>
            <a:r>
              <a:rPr lang="tr-TR" sz="2400" b="0" i="0" dirty="0">
                <a:effectLst/>
              </a:rPr>
              <a:t>.</a:t>
            </a:r>
          </a:p>
          <a:p>
            <a:pPr algn="just"/>
            <a:r>
              <a:rPr lang="tr-TR" sz="2400" dirty="0" err="1"/>
              <a:t>This</a:t>
            </a:r>
            <a:r>
              <a:rPr lang="tr-TR" sz="2400" dirty="0"/>
              <a:t> </a:t>
            </a:r>
            <a:r>
              <a:rPr lang="tr-TR" sz="2400" dirty="0" err="1"/>
              <a:t>implementation</a:t>
            </a:r>
            <a:r>
              <a:rPr lang="tr-TR" sz="2400" dirty="0"/>
              <a:t> </a:t>
            </a:r>
            <a:r>
              <a:rPr lang="tr-TR" sz="2400" dirty="0" err="1"/>
              <a:t>aims</a:t>
            </a:r>
            <a:r>
              <a:rPr lang="tr-TR" sz="2400" dirty="0"/>
              <a:t> </a:t>
            </a:r>
            <a:r>
              <a:rPr lang="tr-TR" sz="2400" dirty="0" err="1"/>
              <a:t>to</a:t>
            </a:r>
            <a:r>
              <a:rPr lang="tr-TR" sz="2400" dirty="0"/>
              <a:t> </a:t>
            </a:r>
            <a:r>
              <a:rPr lang="tr-TR" sz="2400" dirty="0" err="1"/>
              <a:t>construct</a:t>
            </a:r>
            <a:r>
              <a:rPr lang="tr-TR" sz="2400" dirty="0"/>
              <a:t> a model </a:t>
            </a:r>
            <a:r>
              <a:rPr lang="tr-TR" sz="2400" dirty="0" err="1"/>
              <a:t>for</a:t>
            </a:r>
            <a:r>
              <a:rPr lang="tr-TR" sz="2400" dirty="0"/>
              <a:t> an </a:t>
            </a:r>
            <a:r>
              <a:rPr lang="tr-TR" sz="2400" dirty="0" err="1"/>
              <a:t>accurate</a:t>
            </a:r>
            <a:r>
              <a:rPr lang="tr-TR" sz="2400" dirty="0"/>
              <a:t> </a:t>
            </a:r>
            <a:r>
              <a:rPr lang="tr-TR" sz="2400" dirty="0" err="1"/>
              <a:t>prediction</a:t>
            </a:r>
            <a:r>
              <a:rPr lang="tr-TR" sz="2400" dirty="0"/>
              <a:t>.</a:t>
            </a:r>
          </a:p>
          <a:p>
            <a:pPr algn="just"/>
            <a:r>
              <a:rPr lang="tr-TR" sz="2400" dirty="0" err="1"/>
              <a:t>It</a:t>
            </a:r>
            <a:r>
              <a:rPr lang="tr-TR" sz="2400" dirty="0"/>
              <a:t> </a:t>
            </a:r>
            <a:r>
              <a:rPr lang="tr-TR" sz="2400" dirty="0" err="1"/>
              <a:t>could</a:t>
            </a:r>
            <a:r>
              <a:rPr lang="tr-TR" sz="2400" dirty="0"/>
              <a:t> be </a:t>
            </a:r>
            <a:r>
              <a:rPr lang="tr-TR" sz="2400" dirty="0" err="1"/>
              <a:t>beneficial</a:t>
            </a:r>
            <a:r>
              <a:rPr lang="tr-TR" sz="2400" dirty="0"/>
              <a:t> </a:t>
            </a:r>
            <a:r>
              <a:rPr lang="tr-TR" sz="2400" dirty="0" err="1"/>
              <a:t>for</a:t>
            </a:r>
            <a:r>
              <a:rPr lang="tr-TR" sz="2400" dirty="0"/>
              <a:t> </a:t>
            </a:r>
            <a:r>
              <a:rPr lang="tr-TR" sz="2400" dirty="0" err="1"/>
              <a:t>donations</a:t>
            </a:r>
            <a:r>
              <a:rPr lang="tr-TR" sz="2400" dirty="0"/>
              <a:t> in a </a:t>
            </a:r>
            <a:r>
              <a:rPr lang="tr-TR" sz="2400" dirty="0" err="1"/>
              <a:t>non-profit</a:t>
            </a:r>
            <a:r>
              <a:rPr lang="tr-TR" sz="2400" dirty="0"/>
              <a:t> </a:t>
            </a:r>
            <a:r>
              <a:rPr lang="tr-TR" sz="2400" dirty="0" err="1"/>
              <a:t>setting</a:t>
            </a:r>
            <a:r>
              <a:rPr lang="tr-TR" sz="2400" dirty="0"/>
              <a:t>.</a:t>
            </a:r>
          </a:p>
          <a:p>
            <a:pPr algn="just"/>
            <a:r>
              <a:rPr lang="tr-TR" sz="2400" dirty="0" err="1"/>
              <a:t>It</a:t>
            </a:r>
            <a:r>
              <a:rPr lang="tr-TR" sz="2400" dirty="0"/>
              <a:t> is a </a:t>
            </a:r>
            <a:r>
              <a:rPr lang="tr-TR" sz="2400" b="1" dirty="0" err="1"/>
              <a:t>classification</a:t>
            </a:r>
            <a:r>
              <a:rPr lang="tr-TR" sz="2400" dirty="0"/>
              <a:t> problem.</a:t>
            </a:r>
          </a:p>
        </p:txBody>
      </p:sp>
      <p:pic>
        <p:nvPicPr>
          <p:cNvPr id="4" name="Resim 3">
            <a:extLst>
              <a:ext uri="{FF2B5EF4-FFF2-40B4-BE49-F238E27FC236}">
                <a16:creationId xmlns:a16="http://schemas.microsoft.com/office/drawing/2014/main" id="{88897553-0F46-6F49-E2F7-9702C22BB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432" y="4682204"/>
            <a:ext cx="1611311" cy="1611311"/>
          </a:xfrm>
          <a:prstGeom prst="rect">
            <a:avLst/>
          </a:prstGeom>
        </p:spPr>
      </p:pic>
    </p:spTree>
    <p:extLst>
      <p:ext uri="{BB962C8B-B14F-4D97-AF65-F5344CB8AC3E}">
        <p14:creationId xmlns:p14="http://schemas.microsoft.com/office/powerpoint/2010/main" val="3478850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Başlık 1">
            <a:extLst>
              <a:ext uri="{FF2B5EF4-FFF2-40B4-BE49-F238E27FC236}">
                <a16:creationId xmlns:a16="http://schemas.microsoft.com/office/drawing/2014/main" id="{7216E7F8-312F-020C-F5E4-BAF5735C61C3}"/>
              </a:ext>
            </a:extLst>
          </p:cNvPr>
          <p:cNvSpPr>
            <a:spLocks noGrp="1"/>
          </p:cNvSpPr>
          <p:nvPr>
            <p:ph type="title"/>
          </p:nvPr>
        </p:nvSpPr>
        <p:spPr>
          <a:xfrm>
            <a:off x="1600199" y="4571999"/>
            <a:ext cx="7673801" cy="1087656"/>
          </a:xfrm>
        </p:spPr>
        <p:txBody>
          <a:bodyPr vert="horz" lIns="91440" tIns="45720" rIns="91440" bIns="45720" rtlCol="0" anchor="b">
            <a:normAutofit/>
          </a:bodyPr>
          <a:lstStyle/>
          <a:p>
            <a:pPr>
              <a:lnSpc>
                <a:spcPct val="90000"/>
              </a:lnSpc>
            </a:pPr>
            <a:r>
              <a:rPr lang="en-US" sz="2300" b="0" i="0" kern="1200">
                <a:solidFill>
                  <a:schemeClr val="accent1"/>
                </a:solidFill>
                <a:effectLst/>
                <a:latin typeface="+mj-lt"/>
                <a:ea typeface="+mj-ea"/>
                <a:cs typeface="+mj-cs"/>
              </a:rPr>
              <a:t>The number of people with income less than or equal to 50K is higher than the number of people with income more than 50K.</a:t>
            </a:r>
            <a:endParaRPr lang="en-US" sz="2300" kern="1200">
              <a:solidFill>
                <a:schemeClr val="accent1"/>
              </a:solidFill>
              <a:latin typeface="+mj-lt"/>
              <a:ea typeface="+mj-ea"/>
              <a:cs typeface="+mj-cs"/>
            </a:endParaRPr>
          </a:p>
        </p:txBody>
      </p:sp>
      <p:pic>
        <p:nvPicPr>
          <p:cNvPr id="9" name="İçerik Yer Tutucusu 8">
            <a:extLst>
              <a:ext uri="{FF2B5EF4-FFF2-40B4-BE49-F238E27FC236}">
                <a16:creationId xmlns:a16="http://schemas.microsoft.com/office/drawing/2014/main" id="{8F312C43-B4B2-9C30-FDCA-352D6B4CDF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1" y="609600"/>
            <a:ext cx="7284712" cy="3642357"/>
          </a:xfrm>
          <a:prstGeom prst="rect">
            <a:avLst/>
          </a:prstGeom>
        </p:spPr>
      </p:pic>
      <p:sp>
        <p:nvSpPr>
          <p:cNvPr id="3" name="Metin kutusu 2">
            <a:extLst>
              <a:ext uri="{FF2B5EF4-FFF2-40B4-BE49-F238E27FC236}">
                <a16:creationId xmlns:a16="http://schemas.microsoft.com/office/drawing/2014/main" id="{712C0906-DE70-C6DE-9598-8B3FBBD97C8C}"/>
              </a:ext>
            </a:extLst>
          </p:cNvPr>
          <p:cNvSpPr txBox="1"/>
          <p:nvPr/>
        </p:nvSpPr>
        <p:spPr>
          <a:xfrm>
            <a:off x="2212848" y="137160"/>
            <a:ext cx="6007608" cy="461665"/>
          </a:xfrm>
          <a:prstGeom prst="rect">
            <a:avLst/>
          </a:prstGeom>
          <a:noFill/>
        </p:spPr>
        <p:txBody>
          <a:bodyPr wrap="square" rtlCol="0">
            <a:spAutoFit/>
          </a:bodyPr>
          <a:lstStyle/>
          <a:p>
            <a:pPr algn="ctr"/>
            <a:r>
              <a:rPr lang="tr-TR" sz="2400" dirty="0" err="1">
                <a:solidFill>
                  <a:srgbClr val="00B050"/>
                </a:solidFill>
              </a:rPr>
              <a:t>Categorical</a:t>
            </a:r>
            <a:r>
              <a:rPr lang="tr-TR" sz="2400" dirty="0">
                <a:solidFill>
                  <a:srgbClr val="00B050"/>
                </a:solidFill>
              </a:rPr>
              <a:t> </a:t>
            </a:r>
            <a:r>
              <a:rPr lang="tr-TR" sz="2400" dirty="0" err="1">
                <a:solidFill>
                  <a:srgbClr val="00B050"/>
                </a:solidFill>
              </a:rPr>
              <a:t>Features</a:t>
            </a:r>
            <a:r>
              <a:rPr lang="tr-TR" sz="2400" dirty="0">
                <a:solidFill>
                  <a:srgbClr val="00B050"/>
                </a:solidFill>
              </a:rPr>
              <a:t> Analysis</a:t>
            </a:r>
          </a:p>
        </p:txBody>
      </p:sp>
      <p:sp>
        <p:nvSpPr>
          <p:cNvPr id="4" name="Dikdörtgen 3">
            <a:extLst>
              <a:ext uri="{FF2B5EF4-FFF2-40B4-BE49-F238E27FC236}">
                <a16:creationId xmlns:a16="http://schemas.microsoft.com/office/drawing/2014/main" id="{980CB814-1957-DA75-2640-850052EDBBBA}"/>
              </a:ext>
            </a:extLst>
          </p:cNvPr>
          <p:cNvSpPr/>
          <p:nvPr/>
        </p:nvSpPr>
        <p:spPr>
          <a:xfrm>
            <a:off x="10822642" y="10048"/>
            <a:ext cx="1369358" cy="369332"/>
          </a:xfrm>
          <a:prstGeom prst="rect">
            <a:avLst/>
          </a:prstGeom>
          <a:noFill/>
        </p:spPr>
        <p:txBody>
          <a:bodyPr wrap="square" lIns="91440" tIns="45720" rIns="91440" bIns="45720">
            <a:spAutoFit/>
          </a:bodyPr>
          <a:lstStyle/>
          <a:p>
            <a:pPr algn="ctr"/>
            <a:r>
              <a:rPr lang="tr-TR" b="1" cap="none" spc="0" dirty="0" err="1">
                <a:ln w="6600">
                  <a:solidFill>
                    <a:schemeClr val="accent2"/>
                  </a:solidFill>
                  <a:prstDash val="solid"/>
                </a:ln>
                <a:solidFill>
                  <a:schemeClr val="accent2">
                    <a:lumMod val="50000"/>
                  </a:schemeClr>
                </a:solidFill>
                <a:effectLst>
                  <a:outerShdw dist="38100" dir="2700000" algn="tl" rotWithShape="0">
                    <a:schemeClr val="accent2"/>
                  </a:outerShdw>
                </a:effectLst>
              </a:rPr>
              <a:t>Addition</a:t>
            </a:r>
            <a:endParaRPr lang="tr-TR" b="1" cap="none" spc="0" dirty="0">
              <a:ln w="6600">
                <a:solidFill>
                  <a:schemeClr val="accent2"/>
                </a:solidFill>
                <a:prstDash val="solid"/>
              </a:ln>
              <a:solidFill>
                <a:schemeClr val="accent2">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614191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1" name="Group 13">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2" name="Rectangle 25">
            <a:extLst>
              <a:ext uri="{FF2B5EF4-FFF2-40B4-BE49-F238E27FC236}">
                <a16:creationId xmlns:a16="http://schemas.microsoft.com/office/drawing/2014/main" id="{F0656BFA-9C98-404D-A9A8-62F85430C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7"/>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7">
            <a:extLst>
              <a:ext uri="{FF2B5EF4-FFF2-40B4-BE49-F238E27FC236}">
                <a16:creationId xmlns:a16="http://schemas.microsoft.com/office/drawing/2014/main" id="{2CEFF5E2-6478-4C20-B0EB-864D7BD0A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çerik Yer Tutucusu 8">
            <a:extLst>
              <a:ext uri="{FF2B5EF4-FFF2-40B4-BE49-F238E27FC236}">
                <a16:creationId xmlns:a16="http://schemas.microsoft.com/office/drawing/2014/main" id="{286A4F61-DD2E-17E6-EF56-46ACDDA0E3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6937" y="661535"/>
            <a:ext cx="5626431" cy="5726649"/>
          </a:xfrm>
          <a:prstGeom prst="rect">
            <a:avLst/>
          </a:prstGeom>
        </p:spPr>
      </p:pic>
      <p:sp>
        <p:nvSpPr>
          <p:cNvPr id="2" name="Metin kutusu 1">
            <a:extLst>
              <a:ext uri="{FF2B5EF4-FFF2-40B4-BE49-F238E27FC236}">
                <a16:creationId xmlns:a16="http://schemas.microsoft.com/office/drawing/2014/main" id="{D8025380-1767-F224-B564-15CF837519D7}"/>
              </a:ext>
            </a:extLst>
          </p:cNvPr>
          <p:cNvSpPr txBox="1"/>
          <p:nvPr/>
        </p:nvSpPr>
        <p:spPr>
          <a:xfrm>
            <a:off x="301557" y="94275"/>
            <a:ext cx="11413431" cy="523220"/>
          </a:xfrm>
          <a:prstGeom prst="rect">
            <a:avLst/>
          </a:prstGeom>
          <a:noFill/>
        </p:spPr>
        <p:txBody>
          <a:bodyPr wrap="square" rtlCol="0">
            <a:spAutoFit/>
          </a:bodyPr>
          <a:lstStyle/>
          <a:p>
            <a:pPr algn="ctr"/>
            <a:r>
              <a:rPr lang="tr-TR" sz="2800" b="1" dirty="0" err="1">
                <a:solidFill>
                  <a:srgbClr val="00B050"/>
                </a:solidFill>
              </a:rPr>
              <a:t>Income</a:t>
            </a:r>
            <a:r>
              <a:rPr lang="tr-TR" sz="2800" b="1" dirty="0">
                <a:solidFill>
                  <a:srgbClr val="00B050"/>
                </a:solidFill>
              </a:rPr>
              <a:t> &amp; </a:t>
            </a:r>
            <a:r>
              <a:rPr lang="tr-TR" sz="2800" b="1" dirty="0" err="1">
                <a:solidFill>
                  <a:srgbClr val="00B050"/>
                </a:solidFill>
              </a:rPr>
              <a:t>Education</a:t>
            </a:r>
            <a:r>
              <a:rPr lang="tr-TR" sz="2800" b="1" dirty="0">
                <a:solidFill>
                  <a:srgbClr val="00B050"/>
                </a:solidFill>
              </a:rPr>
              <a:t> Level </a:t>
            </a:r>
            <a:r>
              <a:rPr lang="tr-TR" sz="2800" b="1" dirty="0" err="1">
                <a:solidFill>
                  <a:srgbClr val="00B050"/>
                </a:solidFill>
              </a:rPr>
              <a:t>Relationship</a:t>
            </a:r>
            <a:r>
              <a:rPr lang="tr-TR" sz="2800" b="1" dirty="0">
                <a:solidFill>
                  <a:srgbClr val="00B050"/>
                </a:solidFill>
              </a:rPr>
              <a:t> </a:t>
            </a:r>
            <a:r>
              <a:rPr lang="tr-TR" sz="2800" b="1" dirty="0" err="1">
                <a:solidFill>
                  <a:srgbClr val="00B050"/>
                </a:solidFill>
              </a:rPr>
              <a:t>by</a:t>
            </a:r>
            <a:r>
              <a:rPr lang="tr-TR" sz="2800" b="1" dirty="0">
                <a:solidFill>
                  <a:srgbClr val="00B050"/>
                </a:solidFill>
              </a:rPr>
              <a:t> </a:t>
            </a:r>
            <a:r>
              <a:rPr lang="tr-TR" sz="2800" b="1" dirty="0" err="1">
                <a:solidFill>
                  <a:srgbClr val="00B050"/>
                </a:solidFill>
              </a:rPr>
              <a:t>Gender</a:t>
            </a:r>
            <a:endParaRPr lang="tr-TR" sz="2800" b="1" dirty="0">
              <a:solidFill>
                <a:srgbClr val="00B050"/>
              </a:solidFill>
            </a:endParaRPr>
          </a:p>
        </p:txBody>
      </p:sp>
    </p:spTree>
    <p:extLst>
      <p:ext uri="{BB962C8B-B14F-4D97-AF65-F5344CB8AC3E}">
        <p14:creationId xmlns:p14="http://schemas.microsoft.com/office/powerpoint/2010/main" val="1664935765"/>
      </p:ext>
    </p:extLst>
  </p:cSld>
  <p:clrMapOvr>
    <a:masterClrMapping/>
  </p:clrMapOvr>
</p:sld>
</file>

<file path=ppt/theme/theme1.xml><?xml version="1.0" encoding="utf-8"?>
<a:theme xmlns:a="http://schemas.openxmlformats.org/drawingml/2006/main" name="Yüzeyler">
  <a:themeElements>
    <a:clrScheme name="Sarı Turuncu">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txDef>
      <a:spPr>
        <a:noFill/>
      </a:spPr>
      <a:bodyPr wrap="square">
        <a:spAutoFit/>
      </a:bodyPr>
      <a:lstStyle>
        <a:defPPr algn="l">
          <a:defRPr dirty="0"/>
        </a:defPPr>
      </a:lstStyle>
    </a:txDef>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3097</TotalTime>
  <Words>3088</Words>
  <Application>Microsoft Office PowerPoint</Application>
  <PresentationFormat>Geniş ekran</PresentationFormat>
  <Paragraphs>303</Paragraphs>
  <Slides>36</Slides>
  <Notes>10</Notes>
  <HiddenSlides>0</HiddenSlides>
  <MMClips>0</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36</vt:i4>
      </vt:variant>
    </vt:vector>
  </HeadingPairs>
  <TitlesOfParts>
    <vt:vector size="49" baseType="lpstr">
      <vt:lpstr>-apple-system</vt:lpstr>
      <vt:lpstr>Arial</vt:lpstr>
      <vt:lpstr>Arial</vt:lpstr>
      <vt:lpstr>Calibri</vt:lpstr>
      <vt:lpstr>Chivo</vt:lpstr>
      <vt:lpstr>Consolas</vt:lpstr>
      <vt:lpstr>Open Sans</vt:lpstr>
      <vt:lpstr>Proxima Nova</vt:lpstr>
      <vt:lpstr>source-serif-pro</vt:lpstr>
      <vt:lpstr>Trebuchet MS</vt:lpstr>
      <vt:lpstr>udemy sans</vt:lpstr>
      <vt:lpstr>Wingdings 3</vt:lpstr>
      <vt:lpstr>Yüzeyler</vt:lpstr>
      <vt:lpstr>Finding Donors </vt:lpstr>
      <vt:lpstr>MIT License </vt:lpstr>
      <vt:lpstr>Contents</vt:lpstr>
      <vt:lpstr>1-) Loading the necessary libraries</vt:lpstr>
      <vt:lpstr>2-) Project &amp; Data Exploration  </vt:lpstr>
      <vt:lpstr>Dataset</vt:lpstr>
      <vt:lpstr>Project Goal</vt:lpstr>
      <vt:lpstr>The number of people with income less than or equal to 50K is higher than the number of people with income more than 50K.</vt:lpstr>
      <vt:lpstr>PowerPoint Sunusu</vt:lpstr>
      <vt:lpstr>PowerPoint Sunusu</vt:lpstr>
      <vt:lpstr>PowerPoint Sunusu</vt:lpstr>
      <vt:lpstr>PowerPoint Sunusu</vt:lpstr>
      <vt:lpstr>PowerPoint Sunusu</vt:lpstr>
      <vt:lpstr>PowerPoint Sunusu</vt:lpstr>
      <vt:lpstr>PowerPoint Sunusu</vt:lpstr>
      <vt:lpstr>3-) Data Preparation </vt:lpstr>
      <vt:lpstr>PowerPoint Sunusu</vt:lpstr>
      <vt:lpstr>4-) Data Pre-processing </vt:lpstr>
      <vt:lpstr>PowerPoint Sunusu</vt:lpstr>
      <vt:lpstr>PowerPoint Sunusu</vt:lpstr>
      <vt:lpstr>5-) Shuffle and Split Data  </vt:lpstr>
      <vt:lpstr>Recall – Precision – F1 Score - Accuraccy</vt:lpstr>
      <vt:lpstr>PowerPoint Sunusu</vt:lpstr>
      <vt:lpstr>6-) Evaluating Model Performance </vt:lpstr>
      <vt:lpstr>PowerPoint Sunusu</vt:lpstr>
      <vt:lpstr> Decision Tree Classifier </vt:lpstr>
      <vt:lpstr>Support Vector Machines (SVM)</vt:lpstr>
      <vt:lpstr>AdaBoost (Ensemble | Boosting)</vt:lpstr>
      <vt:lpstr>PowerPoint Sunusu</vt:lpstr>
      <vt:lpstr>PowerPoint Sunusu</vt:lpstr>
      <vt:lpstr>7-) Model Tuning</vt:lpstr>
      <vt:lpstr>8-) Feature Importance </vt:lpstr>
      <vt:lpstr>9-) Feature Selection </vt:lpstr>
      <vt:lpstr>10-) References</vt:lpstr>
      <vt:lpstr>11-) Discussion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Fındıng donors </dc:title>
  <dc:creator>Başak Dilara Çevik</dc:creator>
  <cp:lastModifiedBy>Başak Dilara Çevik</cp:lastModifiedBy>
  <cp:revision>397</cp:revision>
  <dcterms:created xsi:type="dcterms:W3CDTF">2023-02-21T12:23:28Z</dcterms:created>
  <dcterms:modified xsi:type="dcterms:W3CDTF">2023-03-04T13:51:32Z</dcterms:modified>
</cp:coreProperties>
</file>